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5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rusthome.co.kr/" TargetMode="Externa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stfive.co.kr/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pacewalk.tech/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www.howbuild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6437376"/>
            <a:ext cx="12192000" cy="423671"/>
          </a:xfrm>
          <a:custGeom>
            <a:avLst/>
            <a:gdLst>
              <a:gd name="connsiteX0" fmla="*/ 0 w 12192000"/>
              <a:gd name="connsiteY0" fmla="*/ 423671 h 423671"/>
              <a:gd name="connsiteX1" fmla="*/ 12192000 w 12192000"/>
              <a:gd name="connsiteY1" fmla="*/ 423671 h 423671"/>
              <a:gd name="connsiteX2" fmla="*/ 12192000 w 12192000"/>
              <a:gd name="connsiteY2" fmla="*/ 0 h 423671"/>
              <a:gd name="connsiteX3" fmla="*/ 0 w 12192000"/>
              <a:gd name="connsiteY3" fmla="*/ 0 h 423671"/>
              <a:gd name="connsiteX4" fmla="*/ 0 w 12192000"/>
              <a:gd name="connsiteY4" fmla="*/ 423671 h 423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423671">
                <a:moveTo>
                  <a:pt x="0" y="423671"/>
                </a:moveTo>
                <a:lnTo>
                  <a:pt x="12192000" y="423671"/>
                </a:lnTo>
                <a:lnTo>
                  <a:pt x="12192000" y="0"/>
                </a:lnTo>
                <a:lnTo>
                  <a:pt x="0" y="0"/>
                </a:lnTo>
                <a:lnTo>
                  <a:pt x="0" y="423671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600" y="889000"/>
            <a:ext cx="5274264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0"/>
              </a:lnSpc>
              <a:tabLst/>
            </a:pPr>
            <a:r>
              <a:rPr lang="en-US" altLang="zh-CN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</a:t>
            </a:r>
            <a:r>
              <a:rPr lang="en-US" altLang="zh-CN" sz="51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51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시장조사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27700" y="3289300"/>
            <a:ext cx="7934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802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2021.</a:t>
            </a:r>
            <a:r>
              <a:rPr lang="en-US" altLang="zh-CN" sz="18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753614" y="1481074"/>
            <a:ext cx="4191507" cy="2569971"/>
          </a:xfrm>
          <a:custGeom>
            <a:avLst/>
            <a:gdLst>
              <a:gd name="connsiteX0" fmla="*/ 6350 w 4191507"/>
              <a:gd name="connsiteY0" fmla="*/ 2563621 h 2569971"/>
              <a:gd name="connsiteX1" fmla="*/ 4185157 w 4191507"/>
              <a:gd name="connsiteY1" fmla="*/ 2563621 h 2569971"/>
              <a:gd name="connsiteX2" fmla="*/ 4185157 w 4191507"/>
              <a:gd name="connsiteY2" fmla="*/ 6350 h 2569971"/>
              <a:gd name="connsiteX3" fmla="*/ 6350 w 4191507"/>
              <a:gd name="connsiteY3" fmla="*/ 6350 h 2569971"/>
              <a:gd name="connsiteX4" fmla="*/ 6350 w 4191507"/>
              <a:gd name="connsiteY4" fmla="*/ 2563621 h 2569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1507" h="2569971">
                <a:moveTo>
                  <a:pt x="6350" y="2563621"/>
                </a:moveTo>
                <a:lnTo>
                  <a:pt x="4185157" y="2563621"/>
                </a:lnTo>
                <a:lnTo>
                  <a:pt x="4185157" y="6350"/>
                </a:lnTo>
                <a:lnTo>
                  <a:pt x="6350" y="6350"/>
                </a:lnTo>
                <a:lnTo>
                  <a:pt x="6350" y="25636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6936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Redfin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05100" y="4533900"/>
            <a:ext cx="8911094" cy="12964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운용과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동시에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오프라인에서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고용함으로써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오프라인의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(technology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enabled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brokerage)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함께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②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매물등록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YaHei" pitchFamily="18" charset="0"/>
              </a:rPr>
              <a:t>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검색서비스부터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중개까지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비즈니스의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수직계열화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(vertical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integration)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원스톱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고객에게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매물노출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극대화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고용한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질적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향상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거래비용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경감으로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고객만족도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극대화를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추구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수직계열화를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중개수수료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경감이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동사의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장점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85" y="1509267"/>
            <a:ext cx="4181475" cy="25622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08" y="1509267"/>
            <a:ext cx="4457700" cy="2562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812800"/>
            <a:ext cx="183761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wework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05100" y="4521200"/>
            <a:ext cx="3720570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밀레니얼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변화를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반영한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독창적인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제시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밀레니얼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인구비중과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주축으로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등장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임대건물의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공간구성에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적극적인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705100" y="5638800"/>
            <a:ext cx="7534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21000" y="5638800"/>
            <a:ext cx="6638036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건축전문가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등으로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구성된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‘Product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Research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Team’에서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머신러닝을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활용하여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디자인에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반영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867400"/>
            <a:ext cx="4499630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고객기업에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디자인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입주기업간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커뮤니케이션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협업공간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업체와는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051800" y="4953000"/>
            <a:ext cx="2962349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상장시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기업가치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470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달러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ingdings" pitchFamily="18" charset="0"/>
              </a:rPr>
              <a:t>→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달러로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</a:t>
            </a:r>
          </a:p>
          <a:p>
            <a:pPr>
              <a:lnSpc>
                <a:spcPts val="17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소프트뱅크에서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인수해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회생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모색중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과도하게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확장하면서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투자금을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관리비로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0840"/>
            <a:ext cx="4152900" cy="29432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30" y="1448002"/>
            <a:ext cx="4305300" cy="262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87498" y="1406397"/>
            <a:ext cx="3813556" cy="2161540"/>
          </a:xfrm>
          <a:custGeom>
            <a:avLst/>
            <a:gdLst>
              <a:gd name="connsiteX0" fmla="*/ 6350 w 3813556"/>
              <a:gd name="connsiteY0" fmla="*/ 2155190 h 2161540"/>
              <a:gd name="connsiteX1" fmla="*/ 3807206 w 3813556"/>
              <a:gd name="connsiteY1" fmla="*/ 2155190 h 2161540"/>
              <a:gd name="connsiteX2" fmla="*/ 3807206 w 3813556"/>
              <a:gd name="connsiteY2" fmla="*/ 6350 h 2161540"/>
              <a:gd name="connsiteX3" fmla="*/ 6350 w 3813556"/>
              <a:gd name="connsiteY3" fmla="*/ 6350 h 2161540"/>
              <a:gd name="connsiteX4" fmla="*/ 6350 w 3813556"/>
              <a:gd name="connsiteY4" fmla="*/ 2155190 h 2161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3556" h="2161540">
                <a:moveTo>
                  <a:pt x="6350" y="2155190"/>
                </a:moveTo>
                <a:lnTo>
                  <a:pt x="3807206" y="2155190"/>
                </a:lnTo>
                <a:lnTo>
                  <a:pt x="3807206" y="6350"/>
                </a:lnTo>
                <a:lnTo>
                  <a:pt x="6350" y="6350"/>
                </a:lnTo>
                <a:lnTo>
                  <a:pt x="6350" y="21551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8816086" y="1406397"/>
            <a:ext cx="3034792" cy="2161540"/>
          </a:xfrm>
          <a:custGeom>
            <a:avLst/>
            <a:gdLst>
              <a:gd name="connsiteX0" fmla="*/ 6350 w 3034792"/>
              <a:gd name="connsiteY0" fmla="*/ 2155190 h 2161540"/>
              <a:gd name="connsiteX1" fmla="*/ 3028442 w 3034792"/>
              <a:gd name="connsiteY1" fmla="*/ 2155190 h 2161540"/>
              <a:gd name="connsiteX2" fmla="*/ 3028442 w 3034792"/>
              <a:gd name="connsiteY2" fmla="*/ 6350 h 2161540"/>
              <a:gd name="connsiteX3" fmla="*/ 6350 w 3034792"/>
              <a:gd name="connsiteY3" fmla="*/ 6350 h 2161540"/>
              <a:gd name="connsiteX4" fmla="*/ 6350 w 3034792"/>
              <a:gd name="connsiteY4" fmla="*/ 2155190 h 2161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4792" h="2161540">
                <a:moveTo>
                  <a:pt x="6350" y="2155190"/>
                </a:moveTo>
                <a:lnTo>
                  <a:pt x="3028442" y="2155190"/>
                </a:lnTo>
                <a:lnTo>
                  <a:pt x="3028442" y="6350"/>
                </a:lnTo>
                <a:lnTo>
                  <a:pt x="6350" y="6350"/>
                </a:lnTo>
                <a:lnTo>
                  <a:pt x="6350" y="21551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589276" y="3561588"/>
            <a:ext cx="2574036" cy="541020"/>
          </a:xfrm>
          <a:custGeom>
            <a:avLst/>
            <a:gdLst>
              <a:gd name="connsiteX0" fmla="*/ 0 w 2574036"/>
              <a:gd name="connsiteY0" fmla="*/ 541020 h 541020"/>
              <a:gd name="connsiteX1" fmla="*/ 2574036 w 2574036"/>
              <a:gd name="connsiteY1" fmla="*/ 541020 h 541020"/>
              <a:gd name="connsiteX2" fmla="*/ 2574036 w 2574036"/>
              <a:gd name="connsiteY2" fmla="*/ 0 h 541020"/>
              <a:gd name="connsiteX3" fmla="*/ 0 w 2574036"/>
              <a:gd name="connsiteY3" fmla="*/ 0 h 541020"/>
              <a:gd name="connsiteX4" fmla="*/ 0 w 2574036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4036" h="541020">
                <a:moveTo>
                  <a:pt x="0" y="541020"/>
                </a:moveTo>
                <a:lnTo>
                  <a:pt x="2574036" y="541020"/>
                </a:lnTo>
                <a:lnTo>
                  <a:pt x="2574036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1E232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6537960" y="3561588"/>
            <a:ext cx="2141220" cy="541020"/>
          </a:xfrm>
          <a:custGeom>
            <a:avLst/>
            <a:gdLst>
              <a:gd name="connsiteX0" fmla="*/ 0 w 2141220"/>
              <a:gd name="connsiteY0" fmla="*/ 541020 h 541020"/>
              <a:gd name="connsiteX1" fmla="*/ 2141220 w 2141220"/>
              <a:gd name="connsiteY1" fmla="*/ 541020 h 541020"/>
              <a:gd name="connsiteX2" fmla="*/ 2141220 w 2141220"/>
              <a:gd name="connsiteY2" fmla="*/ 0 h 541020"/>
              <a:gd name="connsiteX3" fmla="*/ 0 w 2141220"/>
              <a:gd name="connsiteY3" fmla="*/ 0 h 541020"/>
              <a:gd name="connsiteX4" fmla="*/ 0 w 2141220"/>
              <a:gd name="connsiteY4" fmla="*/ 541020 h 541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1220" h="541020">
                <a:moveTo>
                  <a:pt x="0" y="541020"/>
                </a:moveTo>
                <a:lnTo>
                  <a:pt x="2141220" y="541020"/>
                </a:lnTo>
                <a:lnTo>
                  <a:pt x="2141220" y="0"/>
                </a:lnTo>
                <a:lnTo>
                  <a:pt x="0" y="0"/>
                </a:lnTo>
                <a:lnTo>
                  <a:pt x="0" y="541020"/>
                </a:lnTo>
              </a:path>
            </a:pathLst>
          </a:custGeom>
          <a:solidFill>
            <a:srgbClr val="1E232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7800" y="1409700"/>
            <a:ext cx="2159000" cy="215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19400" y="812800"/>
            <a:ext cx="286777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162300" y="5194300"/>
            <a:ext cx="113814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454400" y="5181600"/>
            <a:ext cx="5091137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분야에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지분인수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다각화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허위매물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빌라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확대라는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수익과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관건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05100" y="5638800"/>
            <a:ext cx="265938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다른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비즈니스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영역으로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162300" y="5867400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54400" y="5867400"/>
            <a:ext cx="619079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미디어월이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인수한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다방이사서비스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가치사슬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다양한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있음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705100" y="6096000"/>
            <a:ext cx="318196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기존과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정보기반의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162300" y="6324600"/>
            <a:ext cx="11381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454400" y="6324600"/>
            <a:ext cx="4158190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중개업자들이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올리고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광고비를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형태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705100" y="3771900"/>
            <a:ext cx="3249287" cy="14055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571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미디어윌에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M&amp;A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500"/>
              </a:lnSpc>
              <a:tabLst>
                <a:tab pos="5715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5715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‘17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340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이용자를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확보함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162800" y="3721100"/>
            <a:ext cx="82234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직방에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M&amp;A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78" y="1405695"/>
            <a:ext cx="3810000" cy="21621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878" y="1419515"/>
            <a:ext cx="3048000" cy="270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478780" y="1030097"/>
            <a:ext cx="1668779" cy="6095"/>
          </a:xfrm>
          <a:custGeom>
            <a:avLst/>
            <a:gdLst>
              <a:gd name="connsiteX0" fmla="*/ 0 w 1668779"/>
              <a:gd name="connsiteY0" fmla="*/ 0 h 6095"/>
              <a:gd name="connsiteX1" fmla="*/ 834390 w 1668779"/>
              <a:gd name="connsiteY1" fmla="*/ 0 h 6095"/>
              <a:gd name="connsiteX2" fmla="*/ 1668779 w 1668779"/>
              <a:gd name="connsiteY2" fmla="*/ 0 h 6095"/>
              <a:gd name="connsiteX3" fmla="*/ 1668779 w 1668779"/>
              <a:gd name="connsiteY3" fmla="*/ 6095 h 6095"/>
              <a:gd name="connsiteX4" fmla="*/ 834390 w 1668779"/>
              <a:gd name="connsiteY4" fmla="*/ 6095 h 6095"/>
              <a:gd name="connsiteX5" fmla="*/ 0 w 1668779"/>
              <a:gd name="connsiteY5" fmla="*/ 6095 h 6095"/>
              <a:gd name="connsiteX6" fmla="*/ 0 w 1668779"/>
              <a:gd name="connsiteY6" fmla="*/ 0 h 6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68779" h="6095">
                <a:moveTo>
                  <a:pt x="0" y="0"/>
                </a:moveTo>
                <a:lnTo>
                  <a:pt x="834390" y="0"/>
                </a:lnTo>
                <a:lnTo>
                  <a:pt x="1668779" y="0"/>
                </a:lnTo>
                <a:lnTo>
                  <a:pt x="1668779" y="6095"/>
                </a:lnTo>
                <a:lnTo>
                  <a:pt x="834390" y="6095"/>
                </a:lnTo>
                <a:lnTo>
                  <a:pt x="0" y="6095"/>
                </a:lnTo>
                <a:lnTo>
                  <a:pt x="0" y="0"/>
                </a:lnTo>
              </a:path>
            </a:pathLst>
          </a:custGeom>
          <a:solidFill>
            <a:srgbClr val="0563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104634" y="1900174"/>
            <a:ext cx="4599940" cy="2794000"/>
          </a:xfrm>
          <a:custGeom>
            <a:avLst/>
            <a:gdLst>
              <a:gd name="connsiteX0" fmla="*/ 6350 w 4599940"/>
              <a:gd name="connsiteY0" fmla="*/ 2787650 h 2794000"/>
              <a:gd name="connsiteX1" fmla="*/ 4593590 w 4599940"/>
              <a:gd name="connsiteY1" fmla="*/ 2787650 h 2794000"/>
              <a:gd name="connsiteX2" fmla="*/ 4593590 w 4599940"/>
              <a:gd name="connsiteY2" fmla="*/ 6350 h 2794000"/>
              <a:gd name="connsiteX3" fmla="*/ 6350 w 4599940"/>
              <a:gd name="connsiteY3" fmla="*/ 6350 h 2794000"/>
              <a:gd name="connsiteX4" fmla="*/ 6350 w 4599940"/>
              <a:gd name="connsiteY4" fmla="*/ 2787650 h 279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99940" h="2794000">
                <a:moveTo>
                  <a:pt x="6350" y="2787650"/>
                </a:moveTo>
                <a:lnTo>
                  <a:pt x="4593590" y="2787650"/>
                </a:lnTo>
                <a:lnTo>
                  <a:pt x="4593590" y="6350"/>
                </a:lnTo>
                <a:lnTo>
                  <a:pt x="6350" y="6350"/>
                </a:lnTo>
                <a:lnTo>
                  <a:pt x="6350" y="278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657602" y="1900174"/>
            <a:ext cx="4260088" cy="2794000"/>
          </a:xfrm>
          <a:custGeom>
            <a:avLst/>
            <a:gdLst>
              <a:gd name="connsiteX0" fmla="*/ 6350 w 4260088"/>
              <a:gd name="connsiteY0" fmla="*/ 2787650 h 2794000"/>
              <a:gd name="connsiteX1" fmla="*/ 4253738 w 4260088"/>
              <a:gd name="connsiteY1" fmla="*/ 2787650 h 2794000"/>
              <a:gd name="connsiteX2" fmla="*/ 4253738 w 4260088"/>
              <a:gd name="connsiteY2" fmla="*/ 6350 h 2794000"/>
              <a:gd name="connsiteX3" fmla="*/ 6350 w 4260088"/>
              <a:gd name="connsiteY3" fmla="*/ 6350 h 2794000"/>
              <a:gd name="connsiteX4" fmla="*/ 6350 w 4260088"/>
              <a:gd name="connsiteY4" fmla="*/ 2787650 h 279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0088" h="2794000">
                <a:moveTo>
                  <a:pt x="6350" y="2787650"/>
                </a:moveTo>
                <a:lnTo>
                  <a:pt x="4253738" y="2787650"/>
                </a:lnTo>
                <a:lnTo>
                  <a:pt x="4253738" y="6350"/>
                </a:lnTo>
                <a:lnTo>
                  <a:pt x="6350" y="6350"/>
                </a:lnTo>
                <a:lnTo>
                  <a:pt x="6350" y="27876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2721610" y="5350510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1905000"/>
            <a:ext cx="4267200" cy="27813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0" y="1905000"/>
            <a:ext cx="4584700" cy="27813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7800" y="5422900"/>
            <a:ext cx="7061200" cy="1231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19400" y="812800"/>
            <a:ext cx="237725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트러스트부동산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73700" y="876300"/>
            <a:ext cx="179536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https://www.trusthome.co.kr/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55900" y="1473200"/>
            <a:ext cx="187711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변호사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&amp;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정액제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05100" y="5080000"/>
            <a:ext cx="498534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200900" y="1473200"/>
            <a:ext cx="310501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트러스트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스테이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집주인과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세입자의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보증금·월세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요구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차액을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낮은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이자로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22222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657602" y="1616710"/>
            <a:ext cx="4019295" cy="2615692"/>
          </a:xfrm>
          <a:custGeom>
            <a:avLst/>
            <a:gdLst>
              <a:gd name="connsiteX0" fmla="*/ 6350 w 4019295"/>
              <a:gd name="connsiteY0" fmla="*/ 2609342 h 2615692"/>
              <a:gd name="connsiteX1" fmla="*/ 4012945 w 4019295"/>
              <a:gd name="connsiteY1" fmla="*/ 2609342 h 2615692"/>
              <a:gd name="connsiteX2" fmla="*/ 4012945 w 4019295"/>
              <a:gd name="connsiteY2" fmla="*/ 6350 h 2615692"/>
              <a:gd name="connsiteX3" fmla="*/ 6350 w 4019295"/>
              <a:gd name="connsiteY3" fmla="*/ 6350 h 2615692"/>
              <a:gd name="connsiteX4" fmla="*/ 6350 w 4019295"/>
              <a:gd name="connsiteY4" fmla="*/ 2609342 h 2615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19295" h="2615692">
                <a:moveTo>
                  <a:pt x="6350" y="2609342"/>
                </a:moveTo>
                <a:lnTo>
                  <a:pt x="4012945" y="2609342"/>
                </a:lnTo>
                <a:lnTo>
                  <a:pt x="4012945" y="6350"/>
                </a:lnTo>
                <a:lnTo>
                  <a:pt x="6350" y="6350"/>
                </a:lnTo>
                <a:lnTo>
                  <a:pt x="6350" y="2609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936994" y="1616710"/>
            <a:ext cx="4708144" cy="2615692"/>
          </a:xfrm>
          <a:custGeom>
            <a:avLst/>
            <a:gdLst>
              <a:gd name="connsiteX0" fmla="*/ 6350 w 4708144"/>
              <a:gd name="connsiteY0" fmla="*/ 2609342 h 2615692"/>
              <a:gd name="connsiteX1" fmla="*/ 4701794 w 4708144"/>
              <a:gd name="connsiteY1" fmla="*/ 2609342 h 2615692"/>
              <a:gd name="connsiteX2" fmla="*/ 4701794 w 4708144"/>
              <a:gd name="connsiteY2" fmla="*/ 6350 h 2615692"/>
              <a:gd name="connsiteX3" fmla="*/ 6350 w 4708144"/>
              <a:gd name="connsiteY3" fmla="*/ 6350 h 2615692"/>
              <a:gd name="connsiteX4" fmla="*/ 6350 w 4708144"/>
              <a:gd name="connsiteY4" fmla="*/ 2609342 h 2615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8144" h="2615692">
                <a:moveTo>
                  <a:pt x="6350" y="2609342"/>
                </a:moveTo>
                <a:lnTo>
                  <a:pt x="4701794" y="2609342"/>
                </a:lnTo>
                <a:lnTo>
                  <a:pt x="4701794" y="6350"/>
                </a:lnTo>
                <a:lnTo>
                  <a:pt x="6350" y="6350"/>
                </a:lnTo>
                <a:lnTo>
                  <a:pt x="6350" y="26093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625600"/>
            <a:ext cx="4000500" cy="2603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304800"/>
            <a:ext cx="3238500" cy="7239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6900" y="1625600"/>
            <a:ext cx="4699000" cy="260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19400" y="812800"/>
            <a:ext cx="219451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패스트파이브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83200" y="876300"/>
            <a:ext cx="161903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https://www.fastfive.co.kr/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743200" y="1384300"/>
            <a:ext cx="80631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35800" y="1397000"/>
            <a:ext cx="80631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하우스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05100" y="4343400"/>
            <a:ext cx="4049185" cy="200824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2019.1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</a:p>
          <a:p>
            <a:pPr>
              <a:lnSpc>
                <a:spcPts val="1700"/>
              </a:lnSpc>
              <a:tabLst>
                <a:tab pos="457200" algn="l"/>
                <a:tab pos="33528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2019.1.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사무공간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이용고객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천명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주이용고객은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20~49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사이가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32%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중소기업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43%,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스타트업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29%,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대기업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TF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기타법인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18%,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외국계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10%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동안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무료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15,600L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맥주</a:t>
            </a:r>
          </a:p>
          <a:p>
            <a:pPr>
              <a:lnSpc>
                <a:spcPts val="1800"/>
              </a:lnSpc>
              <a:tabLst>
                <a:tab pos="457200" algn="l"/>
                <a:tab pos="3352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10,561Kg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787898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491986" y="5949442"/>
            <a:ext cx="5108955" cy="771651"/>
          </a:xfrm>
          <a:custGeom>
            <a:avLst/>
            <a:gdLst>
              <a:gd name="connsiteX0" fmla="*/ 6350 w 5108955"/>
              <a:gd name="connsiteY0" fmla="*/ 765301 h 771651"/>
              <a:gd name="connsiteX1" fmla="*/ 5102605 w 5108955"/>
              <a:gd name="connsiteY1" fmla="*/ 765301 h 771651"/>
              <a:gd name="connsiteX2" fmla="*/ 5102605 w 5108955"/>
              <a:gd name="connsiteY2" fmla="*/ 6350 h 771651"/>
              <a:gd name="connsiteX3" fmla="*/ 6350 w 5108955"/>
              <a:gd name="connsiteY3" fmla="*/ 6350 h 771651"/>
              <a:gd name="connsiteX4" fmla="*/ 6350 w 5108955"/>
              <a:gd name="connsiteY4" fmla="*/ 765301 h 771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8955" h="771651">
                <a:moveTo>
                  <a:pt x="6350" y="765301"/>
                </a:moveTo>
                <a:lnTo>
                  <a:pt x="5102605" y="765301"/>
                </a:lnTo>
                <a:lnTo>
                  <a:pt x="5102605" y="6350"/>
                </a:lnTo>
                <a:lnTo>
                  <a:pt x="6350" y="6350"/>
                </a:lnTo>
                <a:lnTo>
                  <a:pt x="6350" y="7653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200" y="2311400"/>
            <a:ext cx="4051300" cy="22733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6800" y="228600"/>
            <a:ext cx="3276600" cy="736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94500" y="2311400"/>
            <a:ext cx="4025900" cy="2895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67000" y="850900"/>
            <a:ext cx="3739806" cy="14825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</a:p>
          <a:p>
            <a:pPr>
              <a:lnSpc>
                <a:spcPts val="0"/>
              </a:lnSpc>
              <a:tabLst>
                <a:tab pos="152400" algn="l"/>
                <a:tab pos="2019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6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6"/>
              </a:rPr>
              <a:t>http://www.spacewalk.tech/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>
                <a:tab pos="152400" algn="l"/>
                <a:tab pos="20193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Tech: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심층강화학습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(Deep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Reinforcement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Learning),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건축알고리즘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터엔지니어링을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적용한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인공지능이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준하는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</a:t>
            </a:r>
          </a:p>
          <a:p>
            <a:pPr>
              <a:lnSpc>
                <a:spcPts val="1200"/>
              </a:lnSpc>
              <a:tabLst>
                <a:tab pos="152400" algn="l"/>
                <a:tab pos="2019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안을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빠르고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정확하게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찾아줌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83400" y="1625600"/>
            <a:ext cx="4272003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Product: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랜드북은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비대칭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해결하기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의사결정에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필요한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인공지능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건축설계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예측하고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최적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시나리오를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제시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537200"/>
            <a:ext cx="3784690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2020.1.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투자유치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시리즈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누적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AI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건축설계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엔진을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SaaS(Software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as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Service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웹서비스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예정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578600" y="5295900"/>
            <a:ext cx="5033429" cy="1443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41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Client: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농협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우리은행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한국토지주택공사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서울주택도시공사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인천도시공사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조성현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"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토지의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90%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이하인데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도움을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받기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어려워</a:t>
            </a:r>
          </a:p>
          <a:p>
            <a:pPr>
              <a:lnSpc>
                <a:spcPts val="1800"/>
              </a:lnSpc>
              <a:tabLst>
                <a:tab pos="2413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효율적으로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못하는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"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900" y="1752600"/>
            <a:ext cx="5118100" cy="26289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67800" y="228600"/>
            <a:ext cx="28829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93100" y="1752600"/>
            <a:ext cx="3416300" cy="262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46354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어반베이스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19400" y="1511300"/>
            <a:ext cx="144751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홈디자이닝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382000" y="1511300"/>
            <a:ext cx="164949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실내공간정보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5041900"/>
            <a:ext cx="7258397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어반베이스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셀프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스케일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건축가를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프레젠테이션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축소판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프리젠테이션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1:1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스케일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지원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DAE,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STL,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OBJ,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FBX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각기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파일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포맷을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웹과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모바일에서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표준화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포맷으로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변환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0" y="1816100"/>
            <a:ext cx="4978400" cy="24257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96300" y="228600"/>
            <a:ext cx="34290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10500" y="1828800"/>
            <a:ext cx="3860800" cy="2413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19400" y="812800"/>
            <a:ext cx="1098058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큐픽스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92400" y="1574800"/>
            <a:ext cx="214206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360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Imagery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&amp;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Construction: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05100" y="5029200"/>
            <a:ext cx="5035033" cy="10977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572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572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Digital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Twin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세계에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존재하는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디지털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복사물을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만드는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</a:t>
            </a:r>
          </a:p>
          <a:p>
            <a:pPr>
              <a:lnSpc>
                <a:spcPts val="1800"/>
              </a:lnSpc>
              <a:tabLst>
                <a:tab pos="457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공간이동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불가하거나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불편한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자연스러운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이동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899400" y="1625600"/>
            <a:ext cx="324608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360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사진을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3D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모델링하고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오브젝트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배치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링크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5260594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2700" y="1752600"/>
            <a:ext cx="4152900" cy="2959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8700" y="228600"/>
            <a:ext cx="3302000" cy="73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8800" y="1231900"/>
            <a:ext cx="4762500" cy="482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08800" y="1752600"/>
            <a:ext cx="4762500" cy="295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국내사례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819400" y="812800"/>
            <a:ext cx="128080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하우빌드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305300" y="889000"/>
            <a:ext cx="151804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00" u="sng" dirty="0" smtClean="0">
                <a:solidFill>
                  <a:srgbClr val="056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  <a:hlinkClick r:id="rId7"/>
              </a:rPr>
              <a:t>https://www.howbuild.com/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05100" y="4800600"/>
            <a:ext cx="8904682" cy="17740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429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공정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준비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기본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중간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실시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완료</a:t>
            </a:r>
          </a:p>
          <a:p>
            <a:pPr>
              <a:lnSpc>
                <a:spcPts val="2000"/>
              </a:lnSpc>
              <a:tabLst>
                <a:tab pos="42926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191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2146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회원수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7,000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곳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자재업체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전문건설사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공사대급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지급불이행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공사지연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공사중단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관련된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보유</a:t>
            </a:r>
          </a:p>
          <a:p>
            <a:pPr>
              <a:lnSpc>
                <a:spcPts val="1800"/>
              </a:lnSpc>
              <a:tabLst>
                <a:tab pos="4292600" algn="l"/>
              </a:tabLst>
            </a:pP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개방형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지번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입력만으로도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법규검토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△예상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공사비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△예상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△수익성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△자금조달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계획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△건축진행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계획을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‘건축사업계획서’를</a:t>
            </a:r>
          </a:p>
          <a:p>
            <a:pPr>
              <a:lnSpc>
                <a:spcPts val="1700"/>
              </a:lnSpc>
              <a:tabLst>
                <a:tab pos="4292600" algn="l"/>
              </a:tabLst>
            </a:pP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만들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자동화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333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579363" y="3022092"/>
            <a:ext cx="1033272" cy="45720"/>
          </a:xfrm>
          <a:custGeom>
            <a:avLst/>
            <a:gdLst>
              <a:gd name="connsiteX0" fmla="*/ 0 w 1033272"/>
              <a:gd name="connsiteY0" fmla="*/ 22859 h 45720"/>
              <a:gd name="connsiteX1" fmla="*/ 22860 w 1033272"/>
              <a:gd name="connsiteY1" fmla="*/ 0 h 45720"/>
              <a:gd name="connsiteX2" fmla="*/ 1010412 w 1033272"/>
              <a:gd name="connsiteY2" fmla="*/ 0 h 45720"/>
              <a:gd name="connsiteX3" fmla="*/ 1033272 w 1033272"/>
              <a:gd name="connsiteY3" fmla="*/ 22859 h 45720"/>
              <a:gd name="connsiteX4" fmla="*/ 1033272 w 1033272"/>
              <a:gd name="connsiteY4" fmla="*/ 22859 h 45720"/>
              <a:gd name="connsiteX5" fmla="*/ 1010412 w 1033272"/>
              <a:gd name="connsiteY5" fmla="*/ 45720 h 45720"/>
              <a:gd name="connsiteX6" fmla="*/ 22860 w 1033272"/>
              <a:gd name="connsiteY6" fmla="*/ 45720 h 45720"/>
              <a:gd name="connsiteX7" fmla="*/ 0 w 1033272"/>
              <a:gd name="connsiteY7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3272" h="45720">
                <a:moveTo>
                  <a:pt x="0" y="22859"/>
                </a:moveTo>
                <a:cubicBezTo>
                  <a:pt x="0" y="10286"/>
                  <a:pt x="10287" y="0"/>
                  <a:pt x="22860" y="0"/>
                </a:cubicBezTo>
                <a:lnTo>
                  <a:pt x="1010412" y="0"/>
                </a:lnTo>
                <a:cubicBezTo>
                  <a:pt x="1022985" y="0"/>
                  <a:pt x="1033272" y="10286"/>
                  <a:pt x="1033272" y="22859"/>
                </a:cubicBezTo>
                <a:lnTo>
                  <a:pt x="1033272" y="22859"/>
                </a:lnTo>
                <a:cubicBezTo>
                  <a:pt x="1033272" y="35433"/>
                  <a:pt x="1022985" y="45720"/>
                  <a:pt x="1010412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59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7400" y="3263900"/>
            <a:ext cx="2667397" cy="3173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현황과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56300" y="2374900"/>
            <a:ext cx="238848" cy="563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204" b="1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2626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536692" y="3022092"/>
            <a:ext cx="1034796" cy="45720"/>
          </a:xfrm>
          <a:custGeom>
            <a:avLst/>
            <a:gdLst>
              <a:gd name="connsiteX0" fmla="*/ 0 w 1034796"/>
              <a:gd name="connsiteY0" fmla="*/ 22859 h 45720"/>
              <a:gd name="connsiteX1" fmla="*/ 22860 w 1034796"/>
              <a:gd name="connsiteY1" fmla="*/ 0 h 45720"/>
              <a:gd name="connsiteX2" fmla="*/ 1011935 w 1034796"/>
              <a:gd name="connsiteY2" fmla="*/ 0 h 45720"/>
              <a:gd name="connsiteX3" fmla="*/ 1034796 w 1034796"/>
              <a:gd name="connsiteY3" fmla="*/ 22859 h 45720"/>
              <a:gd name="connsiteX4" fmla="*/ 1034796 w 1034796"/>
              <a:gd name="connsiteY4" fmla="*/ 22859 h 45720"/>
              <a:gd name="connsiteX5" fmla="*/ 1011935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59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59"/>
                </a:moveTo>
                <a:cubicBezTo>
                  <a:pt x="0" y="10286"/>
                  <a:pt x="10287" y="0"/>
                  <a:pt x="22860" y="0"/>
                </a:cubicBezTo>
                <a:lnTo>
                  <a:pt x="1011935" y="0"/>
                </a:lnTo>
                <a:cubicBezTo>
                  <a:pt x="1024509" y="0"/>
                  <a:pt x="1034796" y="10286"/>
                  <a:pt x="1034796" y="22859"/>
                </a:cubicBezTo>
                <a:lnTo>
                  <a:pt x="1034796" y="22859"/>
                </a:lnTo>
                <a:cubicBezTo>
                  <a:pt x="1034796" y="35433"/>
                  <a:pt x="1024509" y="45720"/>
                  <a:pt x="1011935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59"/>
                </a:cubicBez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65700" y="3251200"/>
            <a:ext cx="218963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PropTech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&amp;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Platform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994400" y="2374900"/>
            <a:ext cx="238848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204" dirty="0" smtClean="0">
                <a:solidFill>
                  <a:srgbClr val="BFBFB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맑은 고딕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1866900"/>
            <a:ext cx="4330700" cy="20828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5900" y="4711700"/>
            <a:ext cx="4330700" cy="21463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7400" y="1866900"/>
            <a:ext cx="4330700" cy="2006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37400" y="4711700"/>
            <a:ext cx="4330700" cy="198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63800" y="838200"/>
            <a:ext cx="3930563" cy="10622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상업용부동산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국내외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악화가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시장환경은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부정적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순환국면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침체진입기로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</a:p>
          <a:p>
            <a:pPr>
              <a:lnSpc>
                <a:spcPts val="11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줄어들고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있지만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공급과잉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우려는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4102100"/>
            <a:ext cx="6647654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과잉에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상대적으로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투자금액이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감소세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소득수익률의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장기간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자본수익률도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하락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자영업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공급과잉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리스크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51937" y="1836420"/>
            <a:ext cx="2267712" cy="6096"/>
          </a:xfrm>
          <a:custGeom>
            <a:avLst/>
            <a:gdLst>
              <a:gd name="connsiteX0" fmla="*/ 0 w 2267712"/>
              <a:gd name="connsiteY0" fmla="*/ 0 h 6096"/>
              <a:gd name="connsiteX1" fmla="*/ 755904 w 2267712"/>
              <a:gd name="connsiteY1" fmla="*/ 0 h 6096"/>
              <a:gd name="connsiteX2" fmla="*/ 1511807 w 2267712"/>
              <a:gd name="connsiteY2" fmla="*/ 0 h 6096"/>
              <a:gd name="connsiteX3" fmla="*/ 2267712 w 2267712"/>
              <a:gd name="connsiteY3" fmla="*/ 0 h 6096"/>
              <a:gd name="connsiteX4" fmla="*/ 2267712 w 2267712"/>
              <a:gd name="connsiteY4" fmla="*/ 6096 h 6096"/>
              <a:gd name="connsiteX5" fmla="*/ 1511807 w 2267712"/>
              <a:gd name="connsiteY5" fmla="*/ 6096 h 6096"/>
              <a:gd name="connsiteX6" fmla="*/ 755904 w 2267712"/>
              <a:gd name="connsiteY6" fmla="*/ 6096 h 6096"/>
              <a:gd name="connsiteX7" fmla="*/ 0 w 2267712"/>
              <a:gd name="connsiteY7" fmla="*/ 6096 h 6096"/>
              <a:gd name="connsiteX8" fmla="*/ 0 w 2267712"/>
              <a:gd name="connsiteY8" fmla="*/ 0 h 6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267712" h="6096">
                <a:moveTo>
                  <a:pt x="0" y="0"/>
                </a:moveTo>
                <a:lnTo>
                  <a:pt x="755904" y="0"/>
                </a:lnTo>
                <a:lnTo>
                  <a:pt x="1511807" y="0"/>
                </a:lnTo>
                <a:lnTo>
                  <a:pt x="2267712" y="0"/>
                </a:lnTo>
                <a:lnTo>
                  <a:pt x="2267712" y="6096"/>
                </a:lnTo>
                <a:lnTo>
                  <a:pt x="1511807" y="6096"/>
                </a:lnTo>
                <a:lnTo>
                  <a:pt x="755904" y="6096"/>
                </a:lnTo>
                <a:lnTo>
                  <a:pt x="0" y="6096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1879600"/>
            <a:ext cx="4330700" cy="19304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00" y="4749800"/>
            <a:ext cx="4330700" cy="1955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23100" y="1879600"/>
            <a:ext cx="4330700" cy="19304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23100" y="4749800"/>
            <a:ext cx="4330700" cy="209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838200"/>
            <a:ext cx="3247684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상업용부동산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늘어난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공급물량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부담으로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매매가격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상승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둔화</a:t>
            </a:r>
          </a:p>
          <a:p>
            <a:pPr>
              <a:lnSpc>
                <a:spcPts val="11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매매거래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역시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크게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투자수요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상존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63800" y="4102100"/>
            <a:ext cx="4756110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물류시설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확대되며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창고시설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크게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쇼핑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물동량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전반적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임대지표가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양호한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흐름을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보이는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가운데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당분간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물류창고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투자선호도는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지속될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51937" y="1682496"/>
            <a:ext cx="4291584" cy="6095"/>
          </a:xfrm>
          <a:custGeom>
            <a:avLst/>
            <a:gdLst>
              <a:gd name="connsiteX0" fmla="*/ 0 w 4291584"/>
              <a:gd name="connsiteY0" fmla="*/ 0 h 6095"/>
              <a:gd name="connsiteX1" fmla="*/ 1072896 w 4291584"/>
              <a:gd name="connsiteY1" fmla="*/ 0 h 6095"/>
              <a:gd name="connsiteX2" fmla="*/ 2145792 w 4291584"/>
              <a:gd name="connsiteY2" fmla="*/ 0 h 6095"/>
              <a:gd name="connsiteX3" fmla="*/ 3218687 w 4291584"/>
              <a:gd name="connsiteY3" fmla="*/ 0 h 6095"/>
              <a:gd name="connsiteX4" fmla="*/ 4291584 w 4291584"/>
              <a:gd name="connsiteY4" fmla="*/ 0 h 6095"/>
              <a:gd name="connsiteX5" fmla="*/ 4291584 w 4291584"/>
              <a:gd name="connsiteY5" fmla="*/ 6095 h 6095"/>
              <a:gd name="connsiteX6" fmla="*/ 3218687 w 4291584"/>
              <a:gd name="connsiteY6" fmla="*/ 6095 h 6095"/>
              <a:gd name="connsiteX7" fmla="*/ 2145792 w 4291584"/>
              <a:gd name="connsiteY7" fmla="*/ 6095 h 6095"/>
              <a:gd name="connsiteX8" fmla="*/ 1072896 w 4291584"/>
              <a:gd name="connsiteY8" fmla="*/ 6095 h 6095"/>
              <a:gd name="connsiteX9" fmla="*/ 0 w 4291584"/>
              <a:gd name="connsiteY9" fmla="*/ 6095 h 6095"/>
              <a:gd name="connsiteX10" fmla="*/ 0 w 4291584"/>
              <a:gd name="connsiteY10" fmla="*/ 0 h 6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4291584" h="6095">
                <a:moveTo>
                  <a:pt x="0" y="0"/>
                </a:moveTo>
                <a:lnTo>
                  <a:pt x="1072896" y="0"/>
                </a:lnTo>
                <a:lnTo>
                  <a:pt x="2145792" y="0"/>
                </a:lnTo>
                <a:lnTo>
                  <a:pt x="3218687" y="0"/>
                </a:lnTo>
                <a:lnTo>
                  <a:pt x="4291584" y="0"/>
                </a:lnTo>
                <a:lnTo>
                  <a:pt x="4291584" y="6095"/>
                </a:lnTo>
                <a:lnTo>
                  <a:pt x="3218687" y="6095"/>
                </a:lnTo>
                <a:lnTo>
                  <a:pt x="2145792" y="6095"/>
                </a:lnTo>
                <a:lnTo>
                  <a:pt x="1072896" y="6095"/>
                </a:lnTo>
                <a:lnTo>
                  <a:pt x="0" y="6095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286000"/>
            <a:ext cx="4330700" cy="2006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1900" y="4533900"/>
            <a:ext cx="4330700" cy="1930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1130300"/>
            <a:ext cx="4330700" cy="939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2286000"/>
            <a:ext cx="4330700" cy="1917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4533900"/>
            <a:ext cx="2171700" cy="17272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258300" y="4533900"/>
            <a:ext cx="21717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463800" y="1270000"/>
            <a:ext cx="113814" cy="6390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540000" y="838200"/>
            <a:ext cx="4300857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전문가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설문조사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2019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상황에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다수가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후퇴기로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평가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2020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여견이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예상되는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리테일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</a:p>
          <a:p>
            <a:pPr>
              <a:lnSpc>
                <a:spcPts val="11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강남권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도심권의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프라임급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투자여건을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양호하게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평가</a:t>
            </a:r>
          </a:p>
          <a:p>
            <a:pPr>
              <a:lnSpc>
                <a:spcPts val="1200"/>
              </a:lnSpc>
              <a:tabLst>
                <a:tab pos="279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공모형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간접투자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활성화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정책으로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공모시장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확대될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17816"/>
              </p:ext>
            </p:extLst>
          </p:nvPr>
        </p:nvGraphicFramePr>
        <p:xfrm>
          <a:off x="2443861" y="2236343"/>
          <a:ext cx="9402189" cy="1650615"/>
        </p:xfrm>
        <a:graphic>
          <a:graphicData uri="http://schemas.openxmlformats.org/drawingml/2006/table">
            <a:tbl>
              <a:tblPr/>
              <a:tblGrid>
                <a:gridCol w="10024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25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93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933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100253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25120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b="1" dirty="0" smtClean="0">
                          <a:solidFill>
                            <a:srgbClr val="400040"/>
                          </a:solidFill>
                          <a:latin typeface="바탕" pitchFamily="18" charset="0"/>
                          <a:cs typeface="바탕" pitchFamily="18" charset="0"/>
                        </a:rPr>
                        <a:t>기간</a:t>
                      </a:r>
                      <a:endParaRPr lang="zh-CN" altLang="en-US" sz="996" b="1" dirty="0" smtClean="0">
                        <a:solidFill>
                          <a:srgbClr val="400040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 anchor="b">
                    <a:lnL w="0" cmpd="sng">
                      <a:solidFill>
                        <a:srgbClr val="404040"/>
                      </a:solidFill>
                      <a:prstDash val="soli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404040"/>
                      </a:solidFill>
                      <a:prstDash val="soli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b="1" dirty="0" smtClean="0">
                          <a:solidFill>
                            <a:srgbClr val="400040"/>
                          </a:solidFill>
                          <a:latin typeface="바탕" pitchFamily="18" charset="0"/>
                          <a:cs typeface="바탕" pitchFamily="18" charset="0"/>
                        </a:rPr>
                        <a:t>자치구</a:t>
                      </a:r>
                      <a:endParaRPr lang="zh-CN" altLang="en-US" sz="996" b="1" dirty="0" smtClean="0">
                        <a:solidFill>
                          <a:srgbClr val="400040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주택현황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주택보급률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404040"/>
                      </a:solidFill>
                      <a:prstDash val="soli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107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합계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단독주택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아파트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연립주택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다세대주택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비거주용건물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내주택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120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단독주택</a:t>
                      </a:r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Arial" pitchFamily="18" charset="0"/>
                          <a:cs typeface="Arial" pitchFamily="18" charset="0"/>
                        </a:rPr>
                        <a:t>*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96" dirty="0" smtClean="0">
                          <a:solidFill>
                            <a:srgbClr val="535353"/>
                          </a:solidFill>
                          <a:latin typeface="바탕" pitchFamily="18" charset="0"/>
                          <a:cs typeface="바탕" pitchFamily="18" charset="0"/>
                        </a:rPr>
                        <a:t>다가구주택</a:t>
                      </a:r>
                      <a:endParaRPr lang="zh-CN" altLang="en-US" sz="996" dirty="0" smtClean="0">
                        <a:solidFill>
                          <a:srgbClr val="535353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Arial" pitchFamily="18" charset="0"/>
                          <a:cs typeface="Arial" pitchFamily="18" charset="0"/>
                        </a:rPr>
                        <a:t>2015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바탕" pitchFamily="18" charset="0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3,633,021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1,194,816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137,423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1,057,393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1,636,896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117,235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654,372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29,702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10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676767"/>
                          </a:solidFill>
                          <a:latin typeface="Arial" pitchFamily="18" charset="0"/>
                          <a:cs typeface="Arial" pitchFamily="18" charset="0"/>
                        </a:rPr>
                        <a:t>2016</a:t>
                      </a:r>
                      <a:endParaRPr lang="zh-CN" altLang="en-US" sz="998" dirty="0" smtClean="0">
                        <a:solidFill>
                          <a:srgbClr val="676767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676767"/>
                          </a:solidFill>
                          <a:latin typeface="바탕" pitchFamily="18" charset="0"/>
                          <a:cs typeface="바탕" pitchFamily="18" charset="0"/>
                        </a:rPr>
                        <a:t>계</a:t>
                      </a:r>
                      <a:endParaRPr lang="zh-CN" altLang="en-US" sz="998" dirty="0" smtClean="0">
                        <a:solidFill>
                          <a:srgbClr val="676767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3,644,101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1,158,513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135,936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1,022,577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1,641,383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116,106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699,446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28,653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8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96.3</a:t>
                      </a:r>
                      <a:endParaRPr lang="zh-CN" altLang="en-US" sz="998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12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Arial" pitchFamily="18" charset="0"/>
                          <a:cs typeface="Arial" pitchFamily="18" charset="0"/>
                        </a:rPr>
                        <a:t>2017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404040"/>
                      </a:solidFill>
                      <a:prstDash val="soli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676767"/>
                          </a:solidFill>
                          <a:latin typeface="바탕" pitchFamily="18" charset="0"/>
                          <a:cs typeface="바탕" pitchFamily="18" charset="0"/>
                        </a:rPr>
                        <a:t>계</a:t>
                      </a:r>
                      <a:endParaRPr lang="zh-CN" altLang="en-US" sz="996" dirty="0" smtClean="0">
                        <a:solidFill>
                          <a:srgbClr val="676767"/>
                        </a:solidFill>
                        <a:latin typeface="바탕" pitchFamily="18" charset="0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3,671,533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1,136,551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129,755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1,006,796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1,665,922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114,352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724,932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29,776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96" dirty="0" smtClean="0">
                          <a:solidFill>
                            <a:srgbClr val="000000"/>
                          </a:solidFill>
                          <a:latin typeface="Arial" pitchFamily="18" charset="0"/>
                          <a:cs typeface="Arial" pitchFamily="18" charset="0"/>
                        </a:rPr>
                        <a:t>96.3</a:t>
                      </a:r>
                      <a:endParaRPr lang="zh-CN" altLang="en-US" sz="996" dirty="0" smtClean="0">
                        <a:solidFill>
                          <a:srgbClr val="000000"/>
                        </a:solidFill>
                        <a:latin typeface="Arial" pitchFamily="18" charset="0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19400" y="3924300"/>
            <a:ext cx="227626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810000" y="3810000"/>
            <a:ext cx="29495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2016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2017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876800" y="3848100"/>
            <a:ext cx="43281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11,080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27,432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588000" y="3848100"/>
            <a:ext cx="50654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-36,303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-21,962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489700" y="3848100"/>
            <a:ext cx="40716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-1,487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-6,181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213600" y="3848100"/>
            <a:ext cx="51937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-34,816</a:t>
            </a:r>
          </a:p>
          <a:p>
            <a:pPr>
              <a:lnSpc>
                <a:spcPts val="1900"/>
              </a:lnSpc>
              <a:tabLst>
                <a:tab pos="38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-15,781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51800" y="3848100"/>
            <a:ext cx="41036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4,487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24,539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890000" y="3848100"/>
            <a:ext cx="432811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-1,129</a:t>
            </a:r>
          </a:p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-1,754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652000" y="3848100"/>
            <a:ext cx="40716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45,074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b="1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25,486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77500" y="3848100"/>
            <a:ext cx="423193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889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-1,049</a:t>
            </a:r>
          </a:p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1,123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760200" y="3848100"/>
            <a:ext cx="73738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0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0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0414000" y="2044700"/>
            <a:ext cx="141384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서울시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정보공공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DB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146800" y="4279900"/>
            <a:ext cx="692497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5353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영업겸용포함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590800" y="4851400"/>
            <a:ext cx="91372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755900" y="4838700"/>
            <a:ext cx="5992025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생활할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과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설계된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 단독주택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(19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개별등기불가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건축되어진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층이상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구조적으로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독립하여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층이하의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당시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허가받은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4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 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영구건물로서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연면적이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u="sng" dirty="0" smtClean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 이하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이면서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건축당시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주택으로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허가받은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비거주용건물내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영업용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목적으로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있도록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구획된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부분으로서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요건을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갖추고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말함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8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도시형생활주택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사업계획승인을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얻어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85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㎡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이하로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단지형다세대주택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단지형연립주택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원룸형주택이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해당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업무시설로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주거형에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포함되지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않으나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주거형오피스텔이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27300" y="4495800"/>
            <a:ext cx="597921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○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용어설명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09600" y="825500"/>
            <a:ext cx="91371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63800" y="838200"/>
            <a:ext cx="5195333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현황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재건축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공공택지가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층이상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일반주거지역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포함</a:t>
            </a:r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제외하면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유일</a:t>
            </a:r>
          </a:p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오래된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463800" y="1981200"/>
            <a:ext cx="4199868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같은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건물내에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있더라도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업무용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에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다르게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적용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851900" y="4508500"/>
            <a:ext cx="1979709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○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업무용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vs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479548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5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5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87" y="0"/>
                  <a:pt x="22860" y="0"/>
                </a:cubicBezTo>
                <a:lnTo>
                  <a:pt x="1011935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5" y="45720"/>
                </a:cubicBezTo>
                <a:lnTo>
                  <a:pt x="22860" y="45720"/>
                </a:lnTo>
                <a:cubicBezTo>
                  <a:pt x="10287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0993"/>
              </p:ext>
            </p:extLst>
          </p:nvPr>
        </p:nvGraphicFramePr>
        <p:xfrm>
          <a:off x="2800605" y="2226508"/>
          <a:ext cx="8914890" cy="4267200"/>
        </p:xfrm>
        <a:graphic>
          <a:graphicData uri="http://schemas.openxmlformats.org/drawingml/2006/table">
            <a:tbl>
              <a:tblPr/>
              <a:tblGrid>
                <a:gridCol w="1273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35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7355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255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지역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7F7F7F"/>
                      </a:solidFill>
                      <a:prstDash val="soli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유형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2016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2017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2018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년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93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가구수증감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가구당주거면적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(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㎡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)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인당주거면적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(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㎡</a:t>
                      </a:r>
                      <a:r>
                        <a:rPr lang="en-US" altLang="zh-CN" sz="800" dirty="0" smtClean="0">
                          <a:solidFill>
                            <a:srgbClr val="FFFF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)</a:t>
                      </a:r>
                      <a:endParaRPr lang="zh-CN" altLang="en-US" sz="800" dirty="0" smtClean="0">
                        <a:solidFill>
                          <a:srgbClr val="FFFF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2823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서울특별시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-45,781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-44,697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-24,004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51.7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2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3,091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21,882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8,966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78.2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2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-1,855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-1,921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-1,748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73.8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35,292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24,330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27,603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47.5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19.5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</a:t>
                      </a:r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5,793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346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395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48.7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14,152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23,788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11,573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34.9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2558">
                <a:tc rowSpan="6"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인천광역시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-2,374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-3,560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-11,449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66.7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32.2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8,536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7,372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22,382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75.3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25.9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1,709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1,169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774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60.5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23.1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1,669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-947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-1,313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18.9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-467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1,008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-1,329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30.8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8,618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9,653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4,380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53.5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02558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경기도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단독주택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-20,240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-7,650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-29,604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32.6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아파트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67,669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79,166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145,313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77.7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연립주택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-1,870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1,749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407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70.4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26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다세대주택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31,567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20,530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15,350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50.9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19.9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비거주용건물내주택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1,838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2B00F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-2,119</a:t>
                      </a:r>
                      <a:endParaRPr lang="zh-CN" altLang="en-US" sz="800" dirty="0" smtClean="0">
                        <a:solidFill>
                          <a:srgbClr val="2B00FF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65.9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29.3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025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7F7F7F"/>
                      </a:solidFill>
                      <a:prstDash val="soli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바탕" pitchFamily="18" charset="0"/>
                        </a:rPr>
                        <a:t>오피스텔</a:t>
                      </a:r>
                      <a:endParaRPr lang="zh-CN" altLang="en-US" sz="800" b="1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바탕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10,172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15,671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b="1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12,997</a:t>
                      </a:r>
                      <a:endParaRPr lang="zh-CN" altLang="en-US" sz="800" b="1" dirty="0" smtClean="0">
                        <a:solidFill>
                          <a:srgbClr val="FF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46.2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>
                          <a:solidFill>
                            <a:srgbClr val="00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itchFamily="18" charset="0"/>
                        </a:rPr>
                        <a:t>27.1</a:t>
                      </a:r>
                      <a:endParaRPr lang="zh-CN" altLang="en-US" sz="800" dirty="0" smtClean="0">
                        <a:solidFill>
                          <a:srgbClr val="000000"/>
                        </a:solidFill>
                        <a:latin typeface="나눔바른고딕" panose="020B0603020101020101" pitchFamily="50" charset="-127"/>
                        <a:cs typeface="Arial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63800" y="850900"/>
            <a:ext cx="6128281" cy="1354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유형별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APT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인천시는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재개발에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경기도는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택지개발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대규모</a:t>
            </a:r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다세대주택과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또는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성장둔화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1800"/>
              </a:lnSpc>
              <a:tabLst>
                <a:tab pos="63500" algn="l"/>
                <a:tab pos="762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규모와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추세를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확인할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있으나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반드시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없다거나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뜻하지는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않음</a:t>
            </a:r>
          </a:p>
          <a:p>
            <a:pPr>
              <a:lnSpc>
                <a:spcPts val="17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예를들어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타운하우스는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연립주택형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합벽식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단위세대식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단독주택식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여러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유형이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있어서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통계상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구분이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어려움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772400" y="6640686"/>
            <a:ext cx="3779881" cy="1806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국가통계포털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KOSIS,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종류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주거면적별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DB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재가공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5400" y="2298700"/>
            <a:ext cx="4330700" cy="20955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2700" y="4533900"/>
            <a:ext cx="4330700" cy="19685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00" y="2298700"/>
            <a:ext cx="4216400" cy="259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19400" y="812800"/>
            <a:ext cx="172322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급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63800" y="1270000"/>
            <a:ext cx="113814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40000" y="1270000"/>
            <a:ext cx="4815421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우리나라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1~2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급속히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변화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2015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계층을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중심으로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형성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전체가구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임차거주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월세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초소형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면적에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거주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임대시장의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지속적인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연결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생활주택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초소형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활성화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302500" y="4927600"/>
            <a:ext cx="2952731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주택산업연구원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삼정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KPMG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경제연구원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재구성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09600" y="317500"/>
            <a:ext cx="1006686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520442" y="1618233"/>
            <a:ext cx="4342384" cy="1484884"/>
          </a:xfrm>
          <a:custGeom>
            <a:avLst/>
            <a:gdLst>
              <a:gd name="connsiteX0" fmla="*/ 6350 w 4342384"/>
              <a:gd name="connsiteY0" fmla="*/ 1478534 h 1484884"/>
              <a:gd name="connsiteX1" fmla="*/ 4336034 w 4342384"/>
              <a:gd name="connsiteY1" fmla="*/ 1478534 h 1484884"/>
              <a:gd name="connsiteX2" fmla="*/ 4336034 w 4342384"/>
              <a:gd name="connsiteY2" fmla="*/ 6350 h 1484884"/>
              <a:gd name="connsiteX3" fmla="*/ 6350 w 4342384"/>
              <a:gd name="connsiteY3" fmla="*/ 6350 h 1484884"/>
              <a:gd name="connsiteX4" fmla="*/ 6350 w 4342384"/>
              <a:gd name="connsiteY4" fmla="*/ 1478534 h 1484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84884">
                <a:moveTo>
                  <a:pt x="6350" y="1478534"/>
                </a:moveTo>
                <a:lnTo>
                  <a:pt x="4336034" y="1478534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785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6926326" y="1618234"/>
            <a:ext cx="4342384" cy="1416303"/>
          </a:xfrm>
          <a:custGeom>
            <a:avLst/>
            <a:gdLst>
              <a:gd name="connsiteX0" fmla="*/ 6350 w 4342384"/>
              <a:gd name="connsiteY0" fmla="*/ 1409953 h 1416303"/>
              <a:gd name="connsiteX1" fmla="*/ 4336034 w 4342384"/>
              <a:gd name="connsiteY1" fmla="*/ 1409953 h 1416303"/>
              <a:gd name="connsiteX2" fmla="*/ 4336034 w 4342384"/>
              <a:gd name="connsiteY2" fmla="*/ 6350 h 1416303"/>
              <a:gd name="connsiteX3" fmla="*/ 6350 w 4342384"/>
              <a:gd name="connsiteY3" fmla="*/ 6350 h 1416303"/>
              <a:gd name="connsiteX4" fmla="*/ 6350 w 4342384"/>
              <a:gd name="connsiteY4" fmla="*/ 1409953 h 1416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16303">
                <a:moveTo>
                  <a:pt x="6350" y="1409953"/>
                </a:moveTo>
                <a:lnTo>
                  <a:pt x="4336034" y="1409953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09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520442" y="3264153"/>
            <a:ext cx="4342384" cy="1411732"/>
          </a:xfrm>
          <a:custGeom>
            <a:avLst/>
            <a:gdLst>
              <a:gd name="connsiteX0" fmla="*/ 6350 w 4342384"/>
              <a:gd name="connsiteY0" fmla="*/ 1405382 h 1411732"/>
              <a:gd name="connsiteX1" fmla="*/ 4336034 w 4342384"/>
              <a:gd name="connsiteY1" fmla="*/ 1405382 h 1411732"/>
              <a:gd name="connsiteX2" fmla="*/ 4336034 w 4342384"/>
              <a:gd name="connsiteY2" fmla="*/ 6350 h 1411732"/>
              <a:gd name="connsiteX3" fmla="*/ 6350 w 4342384"/>
              <a:gd name="connsiteY3" fmla="*/ 6350 h 1411732"/>
              <a:gd name="connsiteX4" fmla="*/ 6350 w 4342384"/>
              <a:gd name="connsiteY4" fmla="*/ 1405382 h 1411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411732">
                <a:moveTo>
                  <a:pt x="6350" y="1405382"/>
                </a:moveTo>
                <a:lnTo>
                  <a:pt x="4336034" y="1405382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4053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6926326" y="3264154"/>
            <a:ext cx="4342384" cy="1524507"/>
          </a:xfrm>
          <a:custGeom>
            <a:avLst/>
            <a:gdLst>
              <a:gd name="connsiteX0" fmla="*/ 6350 w 4342384"/>
              <a:gd name="connsiteY0" fmla="*/ 1518157 h 1524507"/>
              <a:gd name="connsiteX1" fmla="*/ 4336034 w 4342384"/>
              <a:gd name="connsiteY1" fmla="*/ 1518157 h 1524507"/>
              <a:gd name="connsiteX2" fmla="*/ 4336034 w 4342384"/>
              <a:gd name="connsiteY2" fmla="*/ 6350 h 1524507"/>
              <a:gd name="connsiteX3" fmla="*/ 6350 w 4342384"/>
              <a:gd name="connsiteY3" fmla="*/ 6350 h 1524507"/>
              <a:gd name="connsiteX4" fmla="*/ 6350 w 4342384"/>
              <a:gd name="connsiteY4" fmla="*/ 1518157 h 1524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524507">
                <a:moveTo>
                  <a:pt x="6350" y="1518157"/>
                </a:moveTo>
                <a:lnTo>
                  <a:pt x="4336034" y="1518157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5181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520442" y="4910074"/>
            <a:ext cx="4342384" cy="1308100"/>
          </a:xfrm>
          <a:custGeom>
            <a:avLst/>
            <a:gdLst>
              <a:gd name="connsiteX0" fmla="*/ 6350 w 4342384"/>
              <a:gd name="connsiteY0" fmla="*/ 1301750 h 1308100"/>
              <a:gd name="connsiteX1" fmla="*/ 4336034 w 4342384"/>
              <a:gd name="connsiteY1" fmla="*/ 1301750 h 1308100"/>
              <a:gd name="connsiteX2" fmla="*/ 4336034 w 4342384"/>
              <a:gd name="connsiteY2" fmla="*/ 6350 h 1308100"/>
              <a:gd name="connsiteX3" fmla="*/ 6350 w 4342384"/>
              <a:gd name="connsiteY3" fmla="*/ 6350 h 1308100"/>
              <a:gd name="connsiteX4" fmla="*/ 6350 w 4342384"/>
              <a:gd name="connsiteY4" fmla="*/ 1301750 h 130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42384" h="1308100">
                <a:moveTo>
                  <a:pt x="6350" y="1301750"/>
                </a:moveTo>
                <a:lnTo>
                  <a:pt x="4336034" y="1301750"/>
                </a:lnTo>
                <a:lnTo>
                  <a:pt x="4336034" y="6350"/>
                </a:lnTo>
                <a:lnTo>
                  <a:pt x="6350" y="6350"/>
                </a:lnTo>
                <a:lnTo>
                  <a:pt x="6350" y="13017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1625600"/>
            <a:ext cx="4330700" cy="1473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7300" y="3263900"/>
            <a:ext cx="4330700" cy="14097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7300" y="4914900"/>
            <a:ext cx="4330700" cy="1295400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1625600"/>
            <a:ext cx="4330700" cy="1409700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3263900"/>
            <a:ext cx="4330700" cy="1524000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4200" y="4851400"/>
            <a:ext cx="4330700" cy="161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3800" y="825500"/>
            <a:ext cx="2837315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경제력을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골드미스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증가할수록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주택구입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욕구가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높아짐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9600" y="317500"/>
            <a:ext cx="1006686" cy="7359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1828800"/>
            <a:ext cx="4330700" cy="2654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4533900"/>
            <a:ext cx="4330700" cy="2082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3600" y="1828800"/>
            <a:ext cx="4330700" cy="26543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3600" y="4533900"/>
            <a:ext cx="4330700" cy="215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3800" y="838200"/>
            <a:ext cx="3103414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세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지날수록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증가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절대적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“향후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10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혼자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듯하다.”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9600" y="317500"/>
            <a:ext cx="1006686" cy="7359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1752600"/>
            <a:ext cx="4330700" cy="30861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54300" y="4965700"/>
            <a:ext cx="4330700" cy="1816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66000" y="647700"/>
            <a:ext cx="4330700" cy="25019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66000" y="3225800"/>
            <a:ext cx="4330700" cy="14986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66000" y="4800600"/>
            <a:ext cx="4330700" cy="198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913712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부동산시장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전망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63800" y="825500"/>
            <a:ext cx="3468898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장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젊을수록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소형평수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Wingdings" pitchFamily="18" charset="0"/>
              </a:rPr>
              <a:t>→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연령이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높아질수록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평형이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커짐</a:t>
            </a:r>
          </a:p>
          <a:p>
            <a:pPr>
              <a:lnSpc>
                <a:spcPts val="1200"/>
              </a:lnSpc>
              <a:tabLst>
                <a:tab pos="3556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젊을수록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다세대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다가구단독주택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비중이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8709" y="23949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51307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60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60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60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60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541521" y="1996186"/>
            <a:ext cx="3252724" cy="3252723"/>
          </a:xfrm>
          <a:custGeom>
            <a:avLst/>
            <a:gdLst>
              <a:gd name="connsiteX0" fmla="*/ 6350 w 3252724"/>
              <a:gd name="connsiteY0" fmla="*/ 1626361 h 3252723"/>
              <a:gd name="connsiteX1" fmla="*/ 1626362 w 3252724"/>
              <a:gd name="connsiteY1" fmla="*/ 6350 h 3252723"/>
              <a:gd name="connsiteX2" fmla="*/ 3246374 w 3252724"/>
              <a:gd name="connsiteY2" fmla="*/ 1626361 h 3252723"/>
              <a:gd name="connsiteX3" fmla="*/ 1626362 w 3252724"/>
              <a:gd name="connsiteY3" fmla="*/ 3246373 h 3252723"/>
              <a:gd name="connsiteX4" fmla="*/ 6350 w 3252724"/>
              <a:gd name="connsiteY4" fmla="*/ 1626361 h 3252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724" h="3252723">
                <a:moveTo>
                  <a:pt x="6350" y="1626361"/>
                </a:moveTo>
                <a:cubicBezTo>
                  <a:pt x="6350" y="731646"/>
                  <a:pt x="731647" y="6350"/>
                  <a:pt x="1626362" y="6350"/>
                </a:cubicBezTo>
                <a:cubicBezTo>
                  <a:pt x="2521077" y="6350"/>
                  <a:pt x="3246374" y="731646"/>
                  <a:pt x="3246374" y="1626361"/>
                </a:cubicBezTo>
                <a:cubicBezTo>
                  <a:pt x="3246374" y="2521076"/>
                  <a:pt x="2521077" y="3246373"/>
                  <a:pt x="1626362" y="3246373"/>
                </a:cubicBezTo>
                <a:cubicBezTo>
                  <a:pt x="731647" y="3246373"/>
                  <a:pt x="6350" y="2521076"/>
                  <a:pt x="6350" y="16263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327138" y="1996186"/>
            <a:ext cx="3252724" cy="3252723"/>
          </a:xfrm>
          <a:custGeom>
            <a:avLst/>
            <a:gdLst>
              <a:gd name="connsiteX0" fmla="*/ 6350 w 3252724"/>
              <a:gd name="connsiteY0" fmla="*/ 1626361 h 3252723"/>
              <a:gd name="connsiteX1" fmla="*/ 1626362 w 3252724"/>
              <a:gd name="connsiteY1" fmla="*/ 6350 h 3252723"/>
              <a:gd name="connsiteX2" fmla="*/ 3246374 w 3252724"/>
              <a:gd name="connsiteY2" fmla="*/ 1626361 h 3252723"/>
              <a:gd name="connsiteX3" fmla="*/ 1626362 w 3252724"/>
              <a:gd name="connsiteY3" fmla="*/ 3246373 h 3252723"/>
              <a:gd name="connsiteX4" fmla="*/ 6350 w 3252724"/>
              <a:gd name="connsiteY4" fmla="*/ 1626361 h 3252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2724" h="3252723">
                <a:moveTo>
                  <a:pt x="6350" y="1626361"/>
                </a:moveTo>
                <a:cubicBezTo>
                  <a:pt x="6350" y="731646"/>
                  <a:pt x="731646" y="6350"/>
                  <a:pt x="1626362" y="6350"/>
                </a:cubicBezTo>
                <a:cubicBezTo>
                  <a:pt x="2521077" y="6350"/>
                  <a:pt x="3246374" y="731646"/>
                  <a:pt x="3246374" y="1626361"/>
                </a:cubicBezTo>
                <a:cubicBezTo>
                  <a:pt x="3246374" y="2521076"/>
                  <a:pt x="2521077" y="3246373"/>
                  <a:pt x="1626362" y="3246373"/>
                </a:cubicBezTo>
                <a:cubicBezTo>
                  <a:pt x="731646" y="3246373"/>
                  <a:pt x="6350" y="2521076"/>
                  <a:pt x="6350" y="1626361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993900"/>
            <a:ext cx="3251200" cy="3251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7900" y="1993900"/>
            <a:ext cx="3251200" cy="325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548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65400" y="812800"/>
            <a:ext cx="172104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Platform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05300" y="5600700"/>
            <a:ext cx="1487587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자가건축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08900" y="5600700"/>
            <a:ext cx="2308324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부동산분양</a:t>
            </a:r>
            <a:r>
              <a:rPr lang="en-US" altLang="zh-CN" sz="18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마케팅솔루션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941570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2806573" y="4221226"/>
            <a:ext cx="4282821" cy="25400"/>
          </a:xfrm>
          <a:custGeom>
            <a:avLst/>
            <a:gdLst>
              <a:gd name="connsiteX0" fmla="*/ 6350 w 4282821"/>
              <a:gd name="connsiteY0" fmla="*/ 6350 h 25400"/>
              <a:gd name="connsiteX1" fmla="*/ 4276471 w 42828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82821" h="25400">
                <a:moveTo>
                  <a:pt x="6350" y="6350"/>
                </a:moveTo>
                <a:lnTo>
                  <a:pt x="427647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2812923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070344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9392920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257923" y="4221226"/>
            <a:ext cx="4282821" cy="25400"/>
          </a:xfrm>
          <a:custGeom>
            <a:avLst/>
            <a:gdLst>
              <a:gd name="connsiteX0" fmla="*/ 6350 w 4282821"/>
              <a:gd name="connsiteY0" fmla="*/ 6350 h 25400"/>
              <a:gd name="connsiteX1" fmla="*/ 4276471 w 428282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82821" h="25400">
                <a:moveTo>
                  <a:pt x="6350" y="6350"/>
                </a:moveTo>
                <a:lnTo>
                  <a:pt x="427647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7264273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1521694" y="2866517"/>
            <a:ext cx="25400" cy="2721991"/>
          </a:xfrm>
          <a:custGeom>
            <a:avLst/>
            <a:gdLst>
              <a:gd name="connsiteX0" fmla="*/ 6350 w 25400"/>
              <a:gd name="connsiteY0" fmla="*/ 6350 h 2721991"/>
              <a:gd name="connsiteX1" fmla="*/ 6350 w 25400"/>
              <a:gd name="connsiteY1" fmla="*/ 2715641 h 2721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721991">
                <a:moveTo>
                  <a:pt x="6350" y="6350"/>
                </a:moveTo>
                <a:lnTo>
                  <a:pt x="6350" y="271564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7307580" y="1744979"/>
            <a:ext cx="1033271" cy="45720"/>
          </a:xfrm>
          <a:custGeom>
            <a:avLst/>
            <a:gdLst>
              <a:gd name="connsiteX0" fmla="*/ 0 w 1033271"/>
              <a:gd name="connsiteY0" fmla="*/ 22860 h 45720"/>
              <a:gd name="connsiteX1" fmla="*/ 22859 w 1033271"/>
              <a:gd name="connsiteY1" fmla="*/ 0 h 45720"/>
              <a:gd name="connsiteX2" fmla="*/ 1010412 w 1033271"/>
              <a:gd name="connsiteY2" fmla="*/ 0 h 45720"/>
              <a:gd name="connsiteX3" fmla="*/ 1033271 w 1033271"/>
              <a:gd name="connsiteY3" fmla="*/ 22860 h 45720"/>
              <a:gd name="connsiteX4" fmla="*/ 1033271 w 1033271"/>
              <a:gd name="connsiteY4" fmla="*/ 22860 h 45720"/>
              <a:gd name="connsiteX5" fmla="*/ 1010412 w 1033271"/>
              <a:gd name="connsiteY5" fmla="*/ 45720 h 45720"/>
              <a:gd name="connsiteX6" fmla="*/ 22859 w 1033271"/>
              <a:gd name="connsiteY6" fmla="*/ 45720 h 45720"/>
              <a:gd name="connsiteX7" fmla="*/ 0 w 1033271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3271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0412" y="0"/>
                </a:lnTo>
                <a:cubicBezTo>
                  <a:pt x="1022984" y="0"/>
                  <a:pt x="1033271" y="10286"/>
                  <a:pt x="1033271" y="22860"/>
                </a:cubicBezTo>
                <a:lnTo>
                  <a:pt x="1033271" y="22860"/>
                </a:lnTo>
                <a:cubicBezTo>
                  <a:pt x="1033271" y="35433"/>
                  <a:pt x="1022984" y="45720"/>
                  <a:pt x="1010412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764536" y="1744979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6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87588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819400" y="812800"/>
            <a:ext cx="2100319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Property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+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Technology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029200" y="2552700"/>
            <a:ext cx="1594988" cy="1149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953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인테리어디자인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VR/AR</a:t>
            </a:r>
          </a:p>
          <a:p>
            <a:pPr>
              <a:lnSpc>
                <a:spcPts val="1200"/>
              </a:lnSpc>
              <a:tabLst>
                <a:tab pos="4953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=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495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*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667000" y="4851400"/>
            <a:ext cx="2210943" cy="145680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969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1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에너지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사물인터넷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센서기술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스마트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임차인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건물관리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err="1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</a:p>
          <a:p>
            <a:pPr>
              <a:lnSpc>
                <a:spcPts val="1200"/>
              </a:lnSpc>
              <a:tabLst>
                <a:tab pos="5969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오토메이션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err="1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시큐리티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엔터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029200" y="4851400"/>
            <a:ext cx="1936428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7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부동산에</a:t>
            </a:r>
          </a:p>
          <a:p>
            <a:pPr>
              <a:lnSpc>
                <a:spcPts val="12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물건정보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등재에서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데이터분</a:t>
            </a:r>
          </a:p>
          <a:p>
            <a:pPr>
              <a:lnSpc>
                <a:spcPts val="1200"/>
              </a:lnSpc>
              <a:tabLst>
                <a:tab pos="482600" algn="l"/>
              </a:tabLst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525000" y="3378200"/>
            <a:ext cx="197970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</a:tabLst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스페이스워크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랜드북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어반베</a:t>
            </a:r>
          </a:p>
          <a:p>
            <a:pPr>
              <a:lnSpc>
                <a:spcPts val="1400"/>
              </a:lnSpc>
              <a:tabLst>
                <a:tab pos="1270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큐픽스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MatterPort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56500" y="4813300"/>
            <a:ext cx="162070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아이파트너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홈버튼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VTS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9537700" y="4724400"/>
            <a:ext cx="194925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네이버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디스코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CrediFi,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Floored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353300" y="1955800"/>
            <a:ext cx="1586973" cy="1867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419100" algn="l"/>
                <a:tab pos="482600" algn="l"/>
              </a:tabLst>
            </a:pPr>
            <a:r>
              <a:rPr lang="en-US" altLang="zh-CN" sz="15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Player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>
                <a:tab pos="419100" algn="l"/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테라펀딩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빅밸류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400"/>
              </a:lnSpc>
              <a:tabLst>
                <a:tab pos="419100" algn="l"/>
                <a:tab pos="4826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LendingHome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819400" y="1955800"/>
            <a:ext cx="1912383" cy="17774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  <a:tab pos="520700" algn="l"/>
              </a:tabLst>
            </a:pPr>
            <a:r>
              <a:rPr lang="en-US" altLang="zh-CN" sz="15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</a:t>
            </a:r>
            <a:r>
              <a:rPr lang="en-US" altLang="zh-CN" sz="15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핀테크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도입된</a:t>
            </a:r>
          </a:p>
          <a:p>
            <a:pPr>
              <a:lnSpc>
                <a:spcPts val="12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개인금융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400"/>
              </a:lnSpc>
              <a:tabLst>
                <a:tab pos="88900" algn="l"/>
                <a:tab pos="520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자금조달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3964051" y="3358769"/>
            <a:ext cx="25400" cy="2695130"/>
          </a:xfrm>
          <a:custGeom>
            <a:avLst/>
            <a:gdLst>
              <a:gd name="connsiteX0" fmla="*/ 6350 w 25400"/>
              <a:gd name="connsiteY0" fmla="*/ 6350 h 2695130"/>
              <a:gd name="connsiteX1" fmla="*/ 6350 w 25400"/>
              <a:gd name="connsiteY1" fmla="*/ 2688780 h 2695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695130">
                <a:moveTo>
                  <a:pt x="6350" y="6350"/>
                </a:moveTo>
                <a:lnTo>
                  <a:pt x="6350" y="268878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265419" y="3355594"/>
            <a:ext cx="38100" cy="3067303"/>
          </a:xfrm>
          <a:custGeom>
            <a:avLst/>
            <a:gdLst>
              <a:gd name="connsiteX0" fmla="*/ 9525 w 38100"/>
              <a:gd name="connsiteY0" fmla="*/ 9525 h 3067303"/>
              <a:gd name="connsiteX1" fmla="*/ 9525 w 38100"/>
              <a:gd name="connsiteY1" fmla="*/ 3057778 h 306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100" h="3067303">
                <a:moveTo>
                  <a:pt x="9525" y="9525"/>
                </a:moveTo>
                <a:lnTo>
                  <a:pt x="9525" y="30577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168009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7067423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966837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866124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9765538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0664952" y="3358769"/>
            <a:ext cx="25400" cy="3060953"/>
          </a:xfrm>
          <a:custGeom>
            <a:avLst/>
            <a:gdLst>
              <a:gd name="connsiteX0" fmla="*/ 6350 w 25400"/>
              <a:gd name="connsiteY0" fmla="*/ 6350 h 3060953"/>
              <a:gd name="connsiteX1" fmla="*/ 6350 w 25400"/>
              <a:gd name="connsiteY1" fmla="*/ 3054603 h 3060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060953">
                <a:moveTo>
                  <a:pt x="6350" y="6350"/>
                </a:moveTo>
                <a:lnTo>
                  <a:pt x="6350" y="3054603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721610" y="3893058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2721610" y="4420997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2721610" y="5141087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2718435" y="5665863"/>
            <a:ext cx="8861806" cy="38100"/>
          </a:xfrm>
          <a:custGeom>
            <a:avLst/>
            <a:gdLst>
              <a:gd name="connsiteX0" fmla="*/ 9525 w 8861806"/>
              <a:gd name="connsiteY0" fmla="*/ 9525 h 38100"/>
              <a:gd name="connsiteX1" fmla="*/ 8852281 w 8861806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61806" h="38100">
                <a:moveTo>
                  <a:pt x="9525" y="9525"/>
                </a:moveTo>
                <a:lnTo>
                  <a:pt x="8852281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2721610" y="6034849"/>
            <a:ext cx="2569210" cy="25400"/>
          </a:xfrm>
          <a:custGeom>
            <a:avLst/>
            <a:gdLst>
              <a:gd name="connsiteX0" fmla="*/ 6350 w 2569210"/>
              <a:gd name="connsiteY0" fmla="*/ 6350 h 25400"/>
              <a:gd name="connsiteX1" fmla="*/ 2562860 w 256921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69210" h="25400">
                <a:moveTo>
                  <a:pt x="6350" y="6350"/>
                </a:moveTo>
                <a:lnTo>
                  <a:pt x="2562860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721610" y="3365119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2721610" y="6400673"/>
            <a:ext cx="8855456" cy="25400"/>
          </a:xfrm>
          <a:custGeom>
            <a:avLst/>
            <a:gdLst>
              <a:gd name="connsiteX0" fmla="*/ 6350 w 8855456"/>
              <a:gd name="connsiteY0" fmla="*/ 6350 h 25400"/>
              <a:gd name="connsiteX1" fmla="*/ 8849106 w 885545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5456" h="25400">
                <a:moveTo>
                  <a:pt x="6350" y="6350"/>
                </a:moveTo>
                <a:lnTo>
                  <a:pt x="8849106" y="6350"/>
                </a:lnTo>
              </a:path>
            </a:pathLst>
          </a:custGeom>
          <a:ln w="127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733163" y="1700529"/>
            <a:ext cx="3997452" cy="12191"/>
          </a:xfrm>
          <a:custGeom>
            <a:avLst/>
            <a:gdLst>
              <a:gd name="connsiteX0" fmla="*/ 0 w 3997452"/>
              <a:gd name="connsiteY0" fmla="*/ 0 h 12191"/>
              <a:gd name="connsiteX1" fmla="*/ 1998726 w 3997452"/>
              <a:gd name="connsiteY1" fmla="*/ 0 h 12191"/>
              <a:gd name="connsiteX2" fmla="*/ 3997452 w 3997452"/>
              <a:gd name="connsiteY2" fmla="*/ 0 h 12191"/>
              <a:gd name="connsiteX3" fmla="*/ 3997452 w 3997452"/>
              <a:gd name="connsiteY3" fmla="*/ 12191 h 12191"/>
              <a:gd name="connsiteX4" fmla="*/ 1998726 w 3997452"/>
              <a:gd name="connsiteY4" fmla="*/ 12191 h 12191"/>
              <a:gd name="connsiteX5" fmla="*/ 0 w 3997452"/>
              <a:gd name="connsiteY5" fmla="*/ 12191 h 12191"/>
              <a:gd name="connsiteX6" fmla="*/ 0 w 3997452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97452" h="12191">
                <a:moveTo>
                  <a:pt x="0" y="0"/>
                </a:moveTo>
                <a:lnTo>
                  <a:pt x="1998726" y="0"/>
                </a:lnTo>
                <a:lnTo>
                  <a:pt x="3997452" y="0"/>
                </a:lnTo>
                <a:lnTo>
                  <a:pt x="3997452" y="12191"/>
                </a:lnTo>
                <a:lnTo>
                  <a:pt x="1998726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46889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47727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48566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49404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50242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51080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51918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52757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53595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54433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5" name="Freeform 3"/>
          <p:cNvSpPr/>
          <p:nvPr/>
        </p:nvSpPr>
        <p:spPr>
          <a:xfrm>
            <a:off x="55271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6" name="Freeform 3"/>
          <p:cNvSpPr/>
          <p:nvPr/>
        </p:nvSpPr>
        <p:spPr>
          <a:xfrm>
            <a:off x="56109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8" name="Freeform 3"/>
          <p:cNvSpPr/>
          <p:nvPr/>
        </p:nvSpPr>
        <p:spPr>
          <a:xfrm>
            <a:off x="56948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29" name="Freeform 3"/>
          <p:cNvSpPr/>
          <p:nvPr/>
        </p:nvSpPr>
        <p:spPr>
          <a:xfrm>
            <a:off x="57786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0" name="Freeform 3"/>
          <p:cNvSpPr/>
          <p:nvPr/>
        </p:nvSpPr>
        <p:spPr>
          <a:xfrm>
            <a:off x="58624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1" name="Freeform 3"/>
          <p:cNvSpPr/>
          <p:nvPr/>
        </p:nvSpPr>
        <p:spPr>
          <a:xfrm>
            <a:off x="59462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2" name="Freeform 3"/>
          <p:cNvSpPr/>
          <p:nvPr/>
        </p:nvSpPr>
        <p:spPr>
          <a:xfrm>
            <a:off x="60300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3" name="Freeform 3"/>
          <p:cNvSpPr/>
          <p:nvPr/>
        </p:nvSpPr>
        <p:spPr>
          <a:xfrm>
            <a:off x="611390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4" name="Freeform 3"/>
          <p:cNvSpPr/>
          <p:nvPr/>
        </p:nvSpPr>
        <p:spPr>
          <a:xfrm>
            <a:off x="61977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5" name="Freeform 3"/>
          <p:cNvSpPr/>
          <p:nvPr/>
        </p:nvSpPr>
        <p:spPr>
          <a:xfrm>
            <a:off x="628154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6" name="Freeform 3"/>
          <p:cNvSpPr/>
          <p:nvPr/>
        </p:nvSpPr>
        <p:spPr>
          <a:xfrm>
            <a:off x="636536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7" name="Freeform 3"/>
          <p:cNvSpPr/>
          <p:nvPr/>
        </p:nvSpPr>
        <p:spPr>
          <a:xfrm>
            <a:off x="64491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8" name="Freeform 3"/>
          <p:cNvSpPr/>
          <p:nvPr/>
        </p:nvSpPr>
        <p:spPr>
          <a:xfrm>
            <a:off x="65330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39" name="Freeform 3"/>
          <p:cNvSpPr/>
          <p:nvPr/>
        </p:nvSpPr>
        <p:spPr>
          <a:xfrm>
            <a:off x="66168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0" name="Freeform 3"/>
          <p:cNvSpPr/>
          <p:nvPr/>
        </p:nvSpPr>
        <p:spPr>
          <a:xfrm>
            <a:off x="67006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1" name="Freeform 3"/>
          <p:cNvSpPr/>
          <p:nvPr/>
        </p:nvSpPr>
        <p:spPr>
          <a:xfrm>
            <a:off x="67844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2" name="Freeform 3"/>
          <p:cNvSpPr/>
          <p:nvPr/>
        </p:nvSpPr>
        <p:spPr>
          <a:xfrm>
            <a:off x="68682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3" name="Freeform 3"/>
          <p:cNvSpPr/>
          <p:nvPr/>
        </p:nvSpPr>
        <p:spPr>
          <a:xfrm>
            <a:off x="69521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4" name="Freeform 3"/>
          <p:cNvSpPr/>
          <p:nvPr/>
        </p:nvSpPr>
        <p:spPr>
          <a:xfrm>
            <a:off x="70359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5" name="Freeform 3"/>
          <p:cNvSpPr/>
          <p:nvPr/>
        </p:nvSpPr>
        <p:spPr>
          <a:xfrm>
            <a:off x="71197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6" name="Freeform 3"/>
          <p:cNvSpPr/>
          <p:nvPr/>
        </p:nvSpPr>
        <p:spPr>
          <a:xfrm>
            <a:off x="72035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7" name="Freeform 3"/>
          <p:cNvSpPr/>
          <p:nvPr/>
        </p:nvSpPr>
        <p:spPr>
          <a:xfrm>
            <a:off x="72873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8" name="Freeform 3"/>
          <p:cNvSpPr/>
          <p:nvPr/>
        </p:nvSpPr>
        <p:spPr>
          <a:xfrm>
            <a:off x="73712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49" name="Freeform 3"/>
          <p:cNvSpPr/>
          <p:nvPr/>
        </p:nvSpPr>
        <p:spPr>
          <a:xfrm>
            <a:off x="74550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0" name="Freeform 3"/>
          <p:cNvSpPr/>
          <p:nvPr/>
        </p:nvSpPr>
        <p:spPr>
          <a:xfrm>
            <a:off x="75388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1" name="Freeform 3"/>
          <p:cNvSpPr/>
          <p:nvPr/>
        </p:nvSpPr>
        <p:spPr>
          <a:xfrm>
            <a:off x="76226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2" name="Freeform 3"/>
          <p:cNvSpPr/>
          <p:nvPr/>
        </p:nvSpPr>
        <p:spPr>
          <a:xfrm>
            <a:off x="77064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3" name="Freeform 3"/>
          <p:cNvSpPr/>
          <p:nvPr/>
        </p:nvSpPr>
        <p:spPr>
          <a:xfrm>
            <a:off x="77903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4" name="Freeform 3"/>
          <p:cNvSpPr/>
          <p:nvPr/>
        </p:nvSpPr>
        <p:spPr>
          <a:xfrm>
            <a:off x="78741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5" name="Freeform 3"/>
          <p:cNvSpPr/>
          <p:nvPr/>
        </p:nvSpPr>
        <p:spPr>
          <a:xfrm>
            <a:off x="79579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6" name="Freeform 3"/>
          <p:cNvSpPr/>
          <p:nvPr/>
        </p:nvSpPr>
        <p:spPr>
          <a:xfrm>
            <a:off x="80417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7" name="Freeform 3"/>
          <p:cNvSpPr/>
          <p:nvPr/>
        </p:nvSpPr>
        <p:spPr>
          <a:xfrm>
            <a:off x="81255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8" name="Freeform 3"/>
          <p:cNvSpPr/>
          <p:nvPr/>
        </p:nvSpPr>
        <p:spPr>
          <a:xfrm>
            <a:off x="82094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59" name="Freeform 3"/>
          <p:cNvSpPr/>
          <p:nvPr/>
        </p:nvSpPr>
        <p:spPr>
          <a:xfrm>
            <a:off x="82932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0" name="Freeform 3"/>
          <p:cNvSpPr/>
          <p:nvPr/>
        </p:nvSpPr>
        <p:spPr>
          <a:xfrm>
            <a:off x="83770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1" name="Freeform 3"/>
          <p:cNvSpPr/>
          <p:nvPr/>
        </p:nvSpPr>
        <p:spPr>
          <a:xfrm>
            <a:off x="84608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2" name="Freeform 3"/>
          <p:cNvSpPr/>
          <p:nvPr/>
        </p:nvSpPr>
        <p:spPr>
          <a:xfrm>
            <a:off x="85446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3" name="Freeform 3"/>
          <p:cNvSpPr/>
          <p:nvPr/>
        </p:nvSpPr>
        <p:spPr>
          <a:xfrm>
            <a:off x="86285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4" name="Freeform 3"/>
          <p:cNvSpPr/>
          <p:nvPr/>
        </p:nvSpPr>
        <p:spPr>
          <a:xfrm>
            <a:off x="87123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5" name="Freeform 3"/>
          <p:cNvSpPr/>
          <p:nvPr/>
        </p:nvSpPr>
        <p:spPr>
          <a:xfrm>
            <a:off x="87961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6" name="Freeform 3"/>
          <p:cNvSpPr/>
          <p:nvPr/>
        </p:nvSpPr>
        <p:spPr>
          <a:xfrm>
            <a:off x="88799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7" name="Freeform 3"/>
          <p:cNvSpPr/>
          <p:nvPr/>
        </p:nvSpPr>
        <p:spPr>
          <a:xfrm>
            <a:off x="89637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8" name="Freeform 3"/>
          <p:cNvSpPr/>
          <p:nvPr/>
        </p:nvSpPr>
        <p:spPr>
          <a:xfrm>
            <a:off x="90476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69" name="Freeform 3"/>
          <p:cNvSpPr/>
          <p:nvPr/>
        </p:nvSpPr>
        <p:spPr>
          <a:xfrm>
            <a:off x="91314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0" name="Freeform 3"/>
          <p:cNvSpPr/>
          <p:nvPr/>
        </p:nvSpPr>
        <p:spPr>
          <a:xfrm>
            <a:off x="92152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1" name="Freeform 3"/>
          <p:cNvSpPr/>
          <p:nvPr/>
        </p:nvSpPr>
        <p:spPr>
          <a:xfrm>
            <a:off x="92990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2" name="Freeform 3"/>
          <p:cNvSpPr/>
          <p:nvPr/>
        </p:nvSpPr>
        <p:spPr>
          <a:xfrm>
            <a:off x="93828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3" name="Freeform 3"/>
          <p:cNvSpPr/>
          <p:nvPr/>
        </p:nvSpPr>
        <p:spPr>
          <a:xfrm>
            <a:off x="94667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4" name="Freeform 3"/>
          <p:cNvSpPr/>
          <p:nvPr/>
        </p:nvSpPr>
        <p:spPr>
          <a:xfrm>
            <a:off x="95505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5" name="Freeform 3"/>
          <p:cNvSpPr/>
          <p:nvPr/>
        </p:nvSpPr>
        <p:spPr>
          <a:xfrm>
            <a:off x="96343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6" name="Freeform 3"/>
          <p:cNvSpPr/>
          <p:nvPr/>
        </p:nvSpPr>
        <p:spPr>
          <a:xfrm>
            <a:off x="97181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7" name="Freeform 3"/>
          <p:cNvSpPr/>
          <p:nvPr/>
        </p:nvSpPr>
        <p:spPr>
          <a:xfrm>
            <a:off x="98019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8" name="Freeform 3"/>
          <p:cNvSpPr/>
          <p:nvPr/>
        </p:nvSpPr>
        <p:spPr>
          <a:xfrm>
            <a:off x="98858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79" name="Freeform 3"/>
          <p:cNvSpPr/>
          <p:nvPr/>
        </p:nvSpPr>
        <p:spPr>
          <a:xfrm>
            <a:off x="99696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0" name="Freeform 3"/>
          <p:cNvSpPr/>
          <p:nvPr/>
        </p:nvSpPr>
        <p:spPr>
          <a:xfrm>
            <a:off x="100534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1" name="Freeform 3"/>
          <p:cNvSpPr/>
          <p:nvPr/>
        </p:nvSpPr>
        <p:spPr>
          <a:xfrm>
            <a:off x="101372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2" name="Freeform 3"/>
          <p:cNvSpPr/>
          <p:nvPr/>
        </p:nvSpPr>
        <p:spPr>
          <a:xfrm>
            <a:off x="102210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3" name="Freeform 3"/>
          <p:cNvSpPr/>
          <p:nvPr/>
        </p:nvSpPr>
        <p:spPr>
          <a:xfrm>
            <a:off x="103049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4" name="Freeform 3"/>
          <p:cNvSpPr/>
          <p:nvPr/>
        </p:nvSpPr>
        <p:spPr>
          <a:xfrm>
            <a:off x="103887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5" name="Freeform 3"/>
          <p:cNvSpPr/>
          <p:nvPr/>
        </p:nvSpPr>
        <p:spPr>
          <a:xfrm>
            <a:off x="104725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6" name="Freeform 3"/>
          <p:cNvSpPr/>
          <p:nvPr/>
        </p:nvSpPr>
        <p:spPr>
          <a:xfrm>
            <a:off x="105563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7" name="Freeform 3"/>
          <p:cNvSpPr/>
          <p:nvPr/>
        </p:nvSpPr>
        <p:spPr>
          <a:xfrm>
            <a:off x="1064018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8" name="Freeform 3"/>
          <p:cNvSpPr/>
          <p:nvPr/>
        </p:nvSpPr>
        <p:spPr>
          <a:xfrm>
            <a:off x="10724007" y="1974850"/>
            <a:ext cx="53339" cy="10667"/>
          </a:xfrm>
          <a:custGeom>
            <a:avLst/>
            <a:gdLst>
              <a:gd name="connsiteX0" fmla="*/ 0 w 53339"/>
              <a:gd name="connsiteY0" fmla="*/ 5333 h 10667"/>
              <a:gd name="connsiteX1" fmla="*/ 53339 w 53339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39" h="10667">
                <a:moveTo>
                  <a:pt x="0" y="5333"/>
                </a:moveTo>
                <a:lnTo>
                  <a:pt x="53339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89" name="Freeform 3"/>
          <p:cNvSpPr/>
          <p:nvPr/>
        </p:nvSpPr>
        <p:spPr>
          <a:xfrm>
            <a:off x="1080782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0" name="Freeform 3"/>
          <p:cNvSpPr/>
          <p:nvPr/>
        </p:nvSpPr>
        <p:spPr>
          <a:xfrm>
            <a:off x="1089164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1" name="Freeform 3"/>
          <p:cNvSpPr/>
          <p:nvPr/>
        </p:nvSpPr>
        <p:spPr>
          <a:xfrm>
            <a:off x="10975467" y="1974850"/>
            <a:ext cx="53340" cy="10667"/>
          </a:xfrm>
          <a:custGeom>
            <a:avLst/>
            <a:gdLst>
              <a:gd name="connsiteX0" fmla="*/ 0 w 53340"/>
              <a:gd name="connsiteY0" fmla="*/ 5333 h 10667"/>
              <a:gd name="connsiteX1" fmla="*/ 53340 w 53340"/>
              <a:gd name="connsiteY1" fmla="*/ 5333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" h="10667">
                <a:moveTo>
                  <a:pt x="0" y="5333"/>
                </a:moveTo>
                <a:lnTo>
                  <a:pt x="53340" y="533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2" name="Freeform 3"/>
          <p:cNvSpPr/>
          <p:nvPr/>
        </p:nvSpPr>
        <p:spPr>
          <a:xfrm>
            <a:off x="11059287" y="1974850"/>
            <a:ext cx="3047" cy="10667"/>
          </a:xfrm>
          <a:custGeom>
            <a:avLst/>
            <a:gdLst>
              <a:gd name="connsiteX0" fmla="*/ 0 w 3047"/>
              <a:gd name="connsiteY0" fmla="*/ 0 h 10667"/>
              <a:gd name="connsiteX1" fmla="*/ 3047 w 3047"/>
              <a:gd name="connsiteY1" fmla="*/ 0 h 10667"/>
              <a:gd name="connsiteX2" fmla="*/ 3047 w 3047"/>
              <a:gd name="connsiteY2" fmla="*/ 10667 h 10667"/>
              <a:gd name="connsiteX3" fmla="*/ 0 w 3047"/>
              <a:gd name="connsiteY3" fmla="*/ 10667 h 10667"/>
              <a:gd name="connsiteX4" fmla="*/ 0 w 3047"/>
              <a:gd name="connsiteY4" fmla="*/ 0 h 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47" h="10667">
                <a:moveTo>
                  <a:pt x="0" y="0"/>
                </a:moveTo>
                <a:lnTo>
                  <a:pt x="3047" y="0"/>
                </a:lnTo>
                <a:lnTo>
                  <a:pt x="3047" y="10667"/>
                </a:lnTo>
                <a:lnTo>
                  <a:pt x="0" y="10667"/>
                </a:lnTo>
                <a:lnTo>
                  <a:pt x="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3" name="Freeform 3"/>
          <p:cNvSpPr/>
          <p:nvPr/>
        </p:nvSpPr>
        <p:spPr>
          <a:xfrm>
            <a:off x="4487799" y="2797809"/>
            <a:ext cx="4533900" cy="12191"/>
          </a:xfrm>
          <a:custGeom>
            <a:avLst/>
            <a:gdLst>
              <a:gd name="connsiteX0" fmla="*/ 0 w 4533900"/>
              <a:gd name="connsiteY0" fmla="*/ 0 h 12191"/>
              <a:gd name="connsiteX1" fmla="*/ 1511300 w 4533900"/>
              <a:gd name="connsiteY1" fmla="*/ 0 h 12191"/>
              <a:gd name="connsiteX2" fmla="*/ 3022600 w 4533900"/>
              <a:gd name="connsiteY2" fmla="*/ 0 h 12191"/>
              <a:gd name="connsiteX3" fmla="*/ 4533900 w 4533900"/>
              <a:gd name="connsiteY3" fmla="*/ 0 h 12191"/>
              <a:gd name="connsiteX4" fmla="*/ 4533900 w 4533900"/>
              <a:gd name="connsiteY4" fmla="*/ 12191 h 12191"/>
              <a:gd name="connsiteX5" fmla="*/ 3022600 w 4533900"/>
              <a:gd name="connsiteY5" fmla="*/ 12191 h 12191"/>
              <a:gd name="connsiteX6" fmla="*/ 1511300 w 4533900"/>
              <a:gd name="connsiteY6" fmla="*/ 12191 h 12191"/>
              <a:gd name="connsiteX7" fmla="*/ 0 w 4533900"/>
              <a:gd name="connsiteY7" fmla="*/ 12191 h 12191"/>
              <a:gd name="connsiteX8" fmla="*/ 0 w 4533900"/>
              <a:gd name="connsiteY8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33900" h="12191">
                <a:moveTo>
                  <a:pt x="0" y="0"/>
                </a:moveTo>
                <a:lnTo>
                  <a:pt x="1511300" y="0"/>
                </a:lnTo>
                <a:lnTo>
                  <a:pt x="3022600" y="0"/>
                </a:lnTo>
                <a:lnTo>
                  <a:pt x="4533900" y="0"/>
                </a:lnTo>
                <a:lnTo>
                  <a:pt x="4533900" y="12191"/>
                </a:lnTo>
                <a:lnTo>
                  <a:pt x="3022600" y="12191"/>
                </a:lnTo>
                <a:lnTo>
                  <a:pt x="1511300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4" name="Freeform 3"/>
          <p:cNvSpPr/>
          <p:nvPr/>
        </p:nvSpPr>
        <p:spPr>
          <a:xfrm>
            <a:off x="7112507" y="3934968"/>
            <a:ext cx="3508248" cy="454152"/>
          </a:xfrm>
          <a:custGeom>
            <a:avLst/>
            <a:gdLst>
              <a:gd name="connsiteX0" fmla="*/ 9906 w 3508248"/>
              <a:gd name="connsiteY0" fmla="*/ 444246 h 454152"/>
              <a:gd name="connsiteX1" fmla="*/ 3498342 w 3508248"/>
              <a:gd name="connsiteY1" fmla="*/ 444246 h 454152"/>
              <a:gd name="connsiteX2" fmla="*/ 3498342 w 3508248"/>
              <a:gd name="connsiteY2" fmla="*/ 9905 h 454152"/>
              <a:gd name="connsiteX3" fmla="*/ 9906 w 3508248"/>
              <a:gd name="connsiteY3" fmla="*/ 9905 h 454152"/>
              <a:gd name="connsiteX4" fmla="*/ 9906 w 3508248"/>
              <a:gd name="connsiteY4" fmla="*/ 444246 h 454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248" h="454152">
                <a:moveTo>
                  <a:pt x="9906" y="444246"/>
                </a:moveTo>
                <a:lnTo>
                  <a:pt x="3498342" y="444246"/>
                </a:lnTo>
                <a:lnTo>
                  <a:pt x="3498342" y="9905"/>
                </a:lnTo>
                <a:lnTo>
                  <a:pt x="9906" y="9905"/>
                </a:lnTo>
                <a:lnTo>
                  <a:pt x="9906" y="4442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5" name="Freeform 3"/>
          <p:cNvSpPr/>
          <p:nvPr/>
        </p:nvSpPr>
        <p:spPr>
          <a:xfrm>
            <a:off x="7127748" y="5184648"/>
            <a:ext cx="3508248" cy="454151"/>
          </a:xfrm>
          <a:custGeom>
            <a:avLst/>
            <a:gdLst>
              <a:gd name="connsiteX0" fmla="*/ 9906 w 3508248"/>
              <a:gd name="connsiteY0" fmla="*/ 444245 h 454151"/>
              <a:gd name="connsiteX1" fmla="*/ 3498342 w 3508248"/>
              <a:gd name="connsiteY1" fmla="*/ 444245 h 454151"/>
              <a:gd name="connsiteX2" fmla="*/ 3498342 w 3508248"/>
              <a:gd name="connsiteY2" fmla="*/ 9905 h 454151"/>
              <a:gd name="connsiteX3" fmla="*/ 9906 w 3508248"/>
              <a:gd name="connsiteY3" fmla="*/ 9905 h 454151"/>
              <a:gd name="connsiteX4" fmla="*/ 9906 w 3508248"/>
              <a:gd name="connsiteY4" fmla="*/ 444245 h 45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8248" h="454151">
                <a:moveTo>
                  <a:pt x="9906" y="444245"/>
                </a:moveTo>
                <a:lnTo>
                  <a:pt x="3498342" y="444245"/>
                </a:lnTo>
                <a:lnTo>
                  <a:pt x="3498342" y="9905"/>
                </a:lnTo>
                <a:lnTo>
                  <a:pt x="9906" y="9905"/>
                </a:lnTo>
                <a:lnTo>
                  <a:pt x="9906" y="4442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96" name="Freeform 3"/>
          <p:cNvSpPr/>
          <p:nvPr/>
        </p:nvSpPr>
        <p:spPr>
          <a:xfrm>
            <a:off x="9843515" y="3467100"/>
            <a:ext cx="711707" cy="2100072"/>
          </a:xfrm>
          <a:custGeom>
            <a:avLst/>
            <a:gdLst>
              <a:gd name="connsiteX0" fmla="*/ 9906 w 711707"/>
              <a:gd name="connsiteY0" fmla="*/ 2090166 h 2100072"/>
              <a:gd name="connsiteX1" fmla="*/ 701802 w 711707"/>
              <a:gd name="connsiteY1" fmla="*/ 2090166 h 2100072"/>
              <a:gd name="connsiteX2" fmla="*/ 701802 w 711707"/>
              <a:gd name="connsiteY2" fmla="*/ 9905 h 2100072"/>
              <a:gd name="connsiteX3" fmla="*/ 9906 w 711707"/>
              <a:gd name="connsiteY3" fmla="*/ 9905 h 2100072"/>
              <a:gd name="connsiteX4" fmla="*/ 9906 w 711707"/>
              <a:gd name="connsiteY4" fmla="*/ 2090166 h 2100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7" h="2100072">
                <a:moveTo>
                  <a:pt x="9906" y="2090166"/>
                </a:moveTo>
                <a:lnTo>
                  <a:pt x="701802" y="2090166"/>
                </a:lnTo>
                <a:lnTo>
                  <a:pt x="701802" y="9905"/>
                </a:lnTo>
                <a:lnTo>
                  <a:pt x="9906" y="9905"/>
                </a:lnTo>
                <a:lnTo>
                  <a:pt x="9906" y="20901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66774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Target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</a:p>
        </p:txBody>
      </p:sp>
      <p:sp>
        <p:nvSpPr>
          <p:cNvPr id="1097" name="TextBox 1"/>
          <p:cNvSpPr txBox="1"/>
          <p:nvPr/>
        </p:nvSpPr>
        <p:spPr>
          <a:xfrm>
            <a:off x="2882900" y="3556000"/>
            <a:ext cx="966611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/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자금조달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프로젝트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</p:txBody>
      </p:sp>
      <p:sp>
        <p:nvSpPr>
          <p:cNvPr id="1098" name="TextBox 1"/>
          <p:cNvSpPr txBox="1"/>
          <p:nvPr/>
        </p:nvSpPr>
        <p:spPr>
          <a:xfrm>
            <a:off x="4241800" y="3568700"/>
            <a:ext cx="803105" cy="7130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리츠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펀드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100"/>
              </a:lnSpc>
              <a:tabLst>
                <a:tab pos="50800" algn="l"/>
              </a:tabLst>
            </a:pPr>
            <a:r>
              <a:rPr lang="en-US" altLang="zh-CN" sz="105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AR</a:t>
            </a:r>
            <a:r>
              <a:rPr lang="en-US" altLang="zh-CN" sz="105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</a:t>
            </a:r>
          </a:p>
        </p:txBody>
      </p:sp>
      <p:sp>
        <p:nvSpPr>
          <p:cNvPr id="1099" name="TextBox 1"/>
          <p:cNvSpPr txBox="1"/>
          <p:nvPr/>
        </p:nvSpPr>
        <p:spPr>
          <a:xfrm>
            <a:off x="5676900" y="3556000"/>
            <a:ext cx="945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00" name="TextBox 1"/>
          <p:cNvSpPr txBox="1"/>
          <p:nvPr/>
        </p:nvSpPr>
        <p:spPr>
          <a:xfrm>
            <a:off x="6578600" y="3556000"/>
            <a:ext cx="9457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01" name="TextBox 1"/>
          <p:cNvSpPr txBox="1"/>
          <p:nvPr/>
        </p:nvSpPr>
        <p:spPr>
          <a:xfrm>
            <a:off x="7454900" y="3556000"/>
            <a:ext cx="11541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2" name="TextBox 1"/>
          <p:cNvSpPr txBox="1"/>
          <p:nvPr/>
        </p:nvSpPr>
        <p:spPr>
          <a:xfrm>
            <a:off x="83439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03" name="TextBox 1"/>
          <p:cNvSpPr txBox="1"/>
          <p:nvPr/>
        </p:nvSpPr>
        <p:spPr>
          <a:xfrm>
            <a:off x="9258300" y="3556000"/>
            <a:ext cx="11541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101473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11049000" y="3556000"/>
            <a:ext cx="1378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2971800" y="4699000"/>
            <a:ext cx="72455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4051300" y="4546600"/>
            <a:ext cx="1142942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영상기반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출입통제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4330700" y="4711700"/>
            <a:ext cx="657231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IoT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</p:txBody>
      </p:sp>
      <p:sp>
        <p:nvSpPr>
          <p:cNvPr id="1109" name="TextBox 1"/>
          <p:cNvSpPr txBox="1"/>
          <p:nvPr/>
        </p:nvSpPr>
        <p:spPr>
          <a:xfrm>
            <a:off x="4051300" y="4864100"/>
            <a:ext cx="1213474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입주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관리서비스</a:t>
            </a:r>
          </a:p>
        </p:txBody>
      </p:sp>
      <p:sp>
        <p:nvSpPr>
          <p:cNvPr id="1110" name="TextBox 1"/>
          <p:cNvSpPr txBox="1"/>
          <p:nvPr/>
        </p:nvSpPr>
        <p:spPr>
          <a:xfrm>
            <a:off x="56769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1" name="TextBox 1"/>
          <p:cNvSpPr txBox="1"/>
          <p:nvPr/>
        </p:nvSpPr>
        <p:spPr>
          <a:xfrm>
            <a:off x="65786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2" name="TextBox 1"/>
          <p:cNvSpPr txBox="1"/>
          <p:nvPr/>
        </p:nvSpPr>
        <p:spPr>
          <a:xfrm>
            <a:off x="7442200" y="4699000"/>
            <a:ext cx="13785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13" name="TextBox 1"/>
          <p:cNvSpPr txBox="1"/>
          <p:nvPr/>
        </p:nvSpPr>
        <p:spPr>
          <a:xfrm>
            <a:off x="83693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4" name="TextBox 1"/>
          <p:cNvSpPr txBox="1"/>
          <p:nvPr/>
        </p:nvSpPr>
        <p:spPr>
          <a:xfrm>
            <a:off x="9245600" y="4699000"/>
            <a:ext cx="13785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△</a:t>
            </a:r>
          </a:p>
        </p:txBody>
      </p:sp>
      <p:sp>
        <p:nvSpPr>
          <p:cNvPr id="1115" name="TextBox 1"/>
          <p:cNvSpPr txBox="1"/>
          <p:nvPr/>
        </p:nvSpPr>
        <p:spPr>
          <a:xfrm>
            <a:off x="10160000" y="46990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16" name="TextBox 1"/>
          <p:cNvSpPr txBox="1"/>
          <p:nvPr/>
        </p:nvSpPr>
        <p:spPr>
          <a:xfrm>
            <a:off x="11074400" y="46990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17" name="TextBox 1"/>
          <p:cNvSpPr txBox="1"/>
          <p:nvPr/>
        </p:nvSpPr>
        <p:spPr>
          <a:xfrm>
            <a:off x="2857500" y="5321300"/>
            <a:ext cx="96500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정보·중개·임대</a:t>
            </a:r>
          </a:p>
        </p:txBody>
      </p:sp>
      <p:sp>
        <p:nvSpPr>
          <p:cNvPr id="1118" name="TextBox 1"/>
          <p:cNvSpPr txBox="1"/>
          <p:nvPr/>
        </p:nvSpPr>
        <p:spPr>
          <a:xfrm>
            <a:off x="4241800" y="5257800"/>
            <a:ext cx="791883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마케팅플랫폼</a:t>
            </a:r>
            <a:r>
              <a:rPr lang="en-US" altLang="zh-CN" sz="105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12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05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건축플랫폼</a:t>
            </a:r>
          </a:p>
        </p:txBody>
      </p:sp>
      <p:sp>
        <p:nvSpPr>
          <p:cNvPr id="1119" name="TextBox 1"/>
          <p:cNvSpPr txBox="1"/>
          <p:nvPr/>
        </p:nvSpPr>
        <p:spPr>
          <a:xfrm>
            <a:off x="56769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0" name="TextBox 1"/>
          <p:cNvSpPr txBox="1"/>
          <p:nvPr/>
        </p:nvSpPr>
        <p:spPr>
          <a:xfrm>
            <a:off x="65786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1" name="TextBox 1"/>
          <p:cNvSpPr txBox="1"/>
          <p:nvPr/>
        </p:nvSpPr>
        <p:spPr>
          <a:xfrm>
            <a:off x="74549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2" name="TextBox 1"/>
          <p:cNvSpPr txBox="1"/>
          <p:nvPr/>
        </p:nvSpPr>
        <p:spPr>
          <a:xfrm>
            <a:off x="83693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3" name="TextBox 1"/>
          <p:cNvSpPr txBox="1"/>
          <p:nvPr/>
        </p:nvSpPr>
        <p:spPr>
          <a:xfrm>
            <a:off x="92583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4" name="TextBox 1"/>
          <p:cNvSpPr txBox="1"/>
          <p:nvPr/>
        </p:nvSpPr>
        <p:spPr>
          <a:xfrm>
            <a:off x="10160000" y="5321300"/>
            <a:ext cx="115416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O</a:t>
            </a:r>
          </a:p>
        </p:txBody>
      </p:sp>
      <p:sp>
        <p:nvSpPr>
          <p:cNvPr id="1125" name="TextBox 1"/>
          <p:cNvSpPr txBox="1"/>
          <p:nvPr/>
        </p:nvSpPr>
        <p:spPr>
          <a:xfrm>
            <a:off x="11074400" y="5321300"/>
            <a:ext cx="9457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1126" name="TextBox 1"/>
          <p:cNvSpPr txBox="1"/>
          <p:nvPr/>
        </p:nvSpPr>
        <p:spPr>
          <a:xfrm>
            <a:off x="5511800" y="5943600"/>
            <a:ext cx="37510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</a:t>
            </a:r>
          </a:p>
        </p:txBody>
      </p:sp>
      <p:sp>
        <p:nvSpPr>
          <p:cNvPr id="1127" name="TextBox 1"/>
          <p:cNvSpPr txBox="1"/>
          <p:nvPr/>
        </p:nvSpPr>
        <p:spPr>
          <a:xfrm>
            <a:off x="6477000" y="5943600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상가</a:t>
            </a:r>
          </a:p>
        </p:txBody>
      </p:sp>
      <p:sp>
        <p:nvSpPr>
          <p:cNvPr id="1128" name="TextBox 1"/>
          <p:cNvSpPr txBox="1"/>
          <p:nvPr/>
        </p:nvSpPr>
        <p:spPr>
          <a:xfrm>
            <a:off x="7239000" y="5943600"/>
            <a:ext cx="50013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</a:p>
        </p:txBody>
      </p:sp>
      <p:sp>
        <p:nvSpPr>
          <p:cNvPr id="1129" name="TextBox 1"/>
          <p:cNvSpPr txBox="1"/>
          <p:nvPr/>
        </p:nvSpPr>
        <p:spPr>
          <a:xfrm>
            <a:off x="8204200" y="5943600"/>
            <a:ext cx="375103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</a:t>
            </a:r>
          </a:p>
        </p:txBody>
      </p:sp>
      <p:sp>
        <p:nvSpPr>
          <p:cNvPr id="1130" name="TextBox 1"/>
          <p:cNvSpPr txBox="1"/>
          <p:nvPr/>
        </p:nvSpPr>
        <p:spPr>
          <a:xfrm>
            <a:off x="9182100" y="5943600"/>
            <a:ext cx="250068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</a:p>
        </p:txBody>
      </p:sp>
      <p:sp>
        <p:nvSpPr>
          <p:cNvPr id="1131" name="TextBox 1"/>
          <p:cNvSpPr txBox="1"/>
          <p:nvPr/>
        </p:nvSpPr>
        <p:spPr>
          <a:xfrm>
            <a:off x="9829800" y="5880100"/>
            <a:ext cx="8544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인가구특화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2" name="TextBox 1"/>
          <p:cNvSpPr txBox="1"/>
          <p:nvPr/>
        </p:nvSpPr>
        <p:spPr>
          <a:xfrm>
            <a:off x="10680701" y="5803900"/>
            <a:ext cx="896365" cy="520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  <a:tab pos="292100" algn="l"/>
              </a:tabLst>
            </a:pPr>
            <a:r>
              <a:rPr lang="en-US" altLang="zh-CN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1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기타</a:t>
            </a:r>
          </a:p>
          <a:p>
            <a:pPr>
              <a:lnSpc>
                <a:spcPts val="1200"/>
              </a:lnSpc>
              <a:tabLst>
                <a:tab pos="139700" algn="l"/>
                <a:tab pos="292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물류센터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호텔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err="1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지식산업센터</a:t>
            </a:r>
            <a:r>
              <a:rPr lang="en-US" altLang="zh-CN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3" name="TextBox 1"/>
          <p:cNvSpPr txBox="1"/>
          <p:nvPr/>
        </p:nvSpPr>
        <p:spPr>
          <a:xfrm>
            <a:off x="3200400" y="5778500"/>
            <a:ext cx="1861535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Tech.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>
                <a:tab pos="2540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Business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Model</a:t>
            </a:r>
          </a:p>
        </p:txBody>
      </p:sp>
      <p:sp>
        <p:nvSpPr>
          <p:cNvPr id="1134" name="TextBox 1"/>
          <p:cNvSpPr txBox="1"/>
          <p:nvPr/>
        </p:nvSpPr>
        <p:spPr>
          <a:xfrm>
            <a:off x="2819400" y="825500"/>
            <a:ext cx="515698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778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Analysis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177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Case1.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불편을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혁신적으로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개선해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대체할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문제해결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5" name="TextBox 1"/>
          <p:cNvSpPr txBox="1"/>
          <p:nvPr/>
        </p:nvSpPr>
        <p:spPr>
          <a:xfrm>
            <a:off x="3454400" y="1574800"/>
            <a:ext cx="137858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136" name="TextBox 1"/>
          <p:cNvSpPr txBox="1"/>
          <p:nvPr/>
        </p:nvSpPr>
        <p:spPr>
          <a:xfrm>
            <a:off x="3797300" y="1562100"/>
            <a:ext cx="7561365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솔루션베이스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아파트분양시장에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‘AR모델하우스’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솔루션을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현장별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평형별로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구축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플랫폼베이스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홍보관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위주의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분양시장에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완성도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높은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‘AR모델하우스’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분양대행사</a:t>
            </a:r>
          </a:p>
        </p:txBody>
      </p:sp>
      <p:sp>
        <p:nvSpPr>
          <p:cNvPr id="1137" name="TextBox 1"/>
          <p:cNvSpPr txBox="1"/>
          <p:nvPr/>
        </p:nvSpPr>
        <p:spPr>
          <a:xfrm>
            <a:off x="2997200" y="2362200"/>
            <a:ext cx="4737002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Case2.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사람들이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꼭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새로운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38" name="TextBox 1"/>
          <p:cNvSpPr txBox="1"/>
          <p:nvPr/>
        </p:nvSpPr>
        <p:spPr>
          <a:xfrm>
            <a:off x="3454400" y="2667000"/>
            <a:ext cx="137858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</a:p>
        </p:txBody>
      </p:sp>
      <p:sp>
        <p:nvSpPr>
          <p:cNvPr id="1139" name="TextBox 1"/>
          <p:cNvSpPr txBox="1"/>
          <p:nvPr/>
        </p:nvSpPr>
        <p:spPr>
          <a:xfrm>
            <a:off x="3797300" y="2654300"/>
            <a:ext cx="754103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New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인주택시장으로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특화해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병행할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수직적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통합이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가능하다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서울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수도권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도심지역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집중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3121152" y="189890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1 w 984504"/>
              <a:gd name="connsiteY1" fmla="*/ 0 h 1013459"/>
              <a:gd name="connsiteX2" fmla="*/ 984504 w 984504"/>
              <a:gd name="connsiteY2" fmla="*/ 506729 h 1013459"/>
              <a:gd name="connsiteX3" fmla="*/ 492251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637"/>
                  <a:pt x="764159" y="1013459"/>
                  <a:pt x="492251" y="1013459"/>
                </a:cubicBezTo>
                <a:cubicBezTo>
                  <a:pt x="220345" y="1013459"/>
                  <a:pt x="0" y="78663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3114802" y="189255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1 w 997204"/>
              <a:gd name="connsiteY1" fmla="*/ 6350 h 1026159"/>
              <a:gd name="connsiteX2" fmla="*/ 990854 w 997204"/>
              <a:gd name="connsiteY2" fmla="*/ 513079 h 1026159"/>
              <a:gd name="connsiteX3" fmla="*/ 498601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87"/>
                  <a:pt x="770509" y="1019809"/>
                  <a:pt x="498601" y="1019809"/>
                </a:cubicBezTo>
                <a:cubicBezTo>
                  <a:pt x="226695" y="1019809"/>
                  <a:pt x="6350" y="79298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710684" y="189890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2 w 984504"/>
              <a:gd name="connsiteY1" fmla="*/ 0 h 1013459"/>
              <a:gd name="connsiteX2" fmla="*/ 984504 w 984504"/>
              <a:gd name="connsiteY2" fmla="*/ 506729 h 1013459"/>
              <a:gd name="connsiteX3" fmla="*/ 492252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2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637"/>
                  <a:pt x="764159" y="1013459"/>
                  <a:pt x="492252" y="1013459"/>
                </a:cubicBezTo>
                <a:cubicBezTo>
                  <a:pt x="220345" y="1013459"/>
                  <a:pt x="0" y="78663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704334" y="189255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2 w 997204"/>
              <a:gd name="connsiteY1" fmla="*/ 6350 h 1026159"/>
              <a:gd name="connsiteX2" fmla="*/ 990854 w 997204"/>
              <a:gd name="connsiteY2" fmla="*/ 513079 h 1026159"/>
              <a:gd name="connsiteX3" fmla="*/ 498602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2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87"/>
                  <a:pt x="770509" y="1019809"/>
                  <a:pt x="498602" y="1019809"/>
                </a:cubicBezTo>
                <a:cubicBezTo>
                  <a:pt x="226695" y="1019809"/>
                  <a:pt x="6350" y="79298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300216" y="1905000"/>
            <a:ext cx="984503" cy="1013459"/>
          </a:xfrm>
          <a:custGeom>
            <a:avLst/>
            <a:gdLst>
              <a:gd name="connsiteX0" fmla="*/ 0 w 984503"/>
              <a:gd name="connsiteY0" fmla="*/ 506729 h 1013459"/>
              <a:gd name="connsiteX1" fmla="*/ 492251 w 984503"/>
              <a:gd name="connsiteY1" fmla="*/ 0 h 1013459"/>
              <a:gd name="connsiteX2" fmla="*/ 984503 w 984503"/>
              <a:gd name="connsiteY2" fmla="*/ 506729 h 1013459"/>
              <a:gd name="connsiteX3" fmla="*/ 492251 w 984503"/>
              <a:gd name="connsiteY3" fmla="*/ 1013459 h 1013459"/>
              <a:gd name="connsiteX4" fmla="*/ 0 w 984503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3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3" y="226821"/>
                  <a:pt x="984503" y="506729"/>
                </a:cubicBezTo>
                <a:cubicBezTo>
                  <a:pt x="984503" y="786638"/>
                  <a:pt x="764159" y="1013459"/>
                  <a:pt x="492251" y="1013459"/>
                </a:cubicBezTo>
                <a:cubicBezTo>
                  <a:pt x="220345" y="1013459"/>
                  <a:pt x="0" y="786638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6293866" y="1898650"/>
            <a:ext cx="997203" cy="1026159"/>
          </a:xfrm>
          <a:custGeom>
            <a:avLst/>
            <a:gdLst>
              <a:gd name="connsiteX0" fmla="*/ 6350 w 997203"/>
              <a:gd name="connsiteY0" fmla="*/ 513079 h 1026159"/>
              <a:gd name="connsiteX1" fmla="*/ 498601 w 997203"/>
              <a:gd name="connsiteY1" fmla="*/ 6350 h 1026159"/>
              <a:gd name="connsiteX2" fmla="*/ 990853 w 997203"/>
              <a:gd name="connsiteY2" fmla="*/ 513079 h 1026159"/>
              <a:gd name="connsiteX3" fmla="*/ 498601 w 997203"/>
              <a:gd name="connsiteY3" fmla="*/ 1019809 h 1026159"/>
              <a:gd name="connsiteX4" fmla="*/ 6350 w 997203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3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3" y="233171"/>
                  <a:pt x="990853" y="513079"/>
                </a:cubicBezTo>
                <a:cubicBezTo>
                  <a:pt x="990853" y="792988"/>
                  <a:pt x="770509" y="1019809"/>
                  <a:pt x="498601" y="1019809"/>
                </a:cubicBezTo>
                <a:cubicBezTo>
                  <a:pt x="226695" y="1019809"/>
                  <a:pt x="6350" y="792988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7897367" y="1894332"/>
            <a:ext cx="982980" cy="1013459"/>
          </a:xfrm>
          <a:custGeom>
            <a:avLst/>
            <a:gdLst>
              <a:gd name="connsiteX0" fmla="*/ 0 w 982980"/>
              <a:gd name="connsiteY0" fmla="*/ 506729 h 1013459"/>
              <a:gd name="connsiteX1" fmla="*/ 491490 w 982980"/>
              <a:gd name="connsiteY1" fmla="*/ 0 h 1013459"/>
              <a:gd name="connsiteX2" fmla="*/ 982980 w 982980"/>
              <a:gd name="connsiteY2" fmla="*/ 506729 h 1013459"/>
              <a:gd name="connsiteX3" fmla="*/ 491490 w 982980"/>
              <a:gd name="connsiteY3" fmla="*/ 1013459 h 1013459"/>
              <a:gd name="connsiteX4" fmla="*/ 0 w 982980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980" h="1013459">
                <a:moveTo>
                  <a:pt x="0" y="506729"/>
                </a:moveTo>
                <a:cubicBezTo>
                  <a:pt x="0" y="226822"/>
                  <a:pt x="220091" y="0"/>
                  <a:pt x="491490" y="0"/>
                </a:cubicBezTo>
                <a:cubicBezTo>
                  <a:pt x="762889" y="0"/>
                  <a:pt x="982980" y="226822"/>
                  <a:pt x="982980" y="506729"/>
                </a:cubicBezTo>
                <a:cubicBezTo>
                  <a:pt x="982980" y="786638"/>
                  <a:pt x="762889" y="1013459"/>
                  <a:pt x="491490" y="1013459"/>
                </a:cubicBezTo>
                <a:cubicBezTo>
                  <a:pt x="220091" y="1013459"/>
                  <a:pt x="0" y="786638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7891017" y="1887982"/>
            <a:ext cx="995680" cy="1026159"/>
          </a:xfrm>
          <a:custGeom>
            <a:avLst/>
            <a:gdLst>
              <a:gd name="connsiteX0" fmla="*/ 6350 w 995680"/>
              <a:gd name="connsiteY0" fmla="*/ 513079 h 1026159"/>
              <a:gd name="connsiteX1" fmla="*/ 497840 w 995680"/>
              <a:gd name="connsiteY1" fmla="*/ 6350 h 1026159"/>
              <a:gd name="connsiteX2" fmla="*/ 989330 w 995680"/>
              <a:gd name="connsiteY2" fmla="*/ 513079 h 1026159"/>
              <a:gd name="connsiteX3" fmla="*/ 497840 w 995680"/>
              <a:gd name="connsiteY3" fmla="*/ 1019809 h 1026159"/>
              <a:gd name="connsiteX4" fmla="*/ 6350 w 995680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5680" h="1026159">
                <a:moveTo>
                  <a:pt x="6350" y="513079"/>
                </a:moveTo>
                <a:cubicBezTo>
                  <a:pt x="6350" y="233172"/>
                  <a:pt x="226441" y="6350"/>
                  <a:pt x="497840" y="6350"/>
                </a:cubicBezTo>
                <a:cubicBezTo>
                  <a:pt x="769239" y="6350"/>
                  <a:pt x="989330" y="233172"/>
                  <a:pt x="989330" y="513079"/>
                </a:cubicBezTo>
                <a:cubicBezTo>
                  <a:pt x="989330" y="792988"/>
                  <a:pt x="769239" y="1019809"/>
                  <a:pt x="497840" y="1019809"/>
                </a:cubicBezTo>
                <a:cubicBezTo>
                  <a:pt x="226441" y="1019809"/>
                  <a:pt x="6350" y="792988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3148584" y="4916424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1 w 984504"/>
              <a:gd name="connsiteY1" fmla="*/ 0 h 1013459"/>
              <a:gd name="connsiteX2" fmla="*/ 984504 w 984504"/>
              <a:gd name="connsiteY2" fmla="*/ 506729 h 1013459"/>
              <a:gd name="connsiteX3" fmla="*/ 492251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1"/>
                  <a:pt x="220345" y="0"/>
                  <a:pt x="492251" y="0"/>
                </a:cubicBezTo>
                <a:cubicBezTo>
                  <a:pt x="764159" y="0"/>
                  <a:pt x="984504" y="226821"/>
                  <a:pt x="984504" y="506729"/>
                </a:cubicBezTo>
                <a:cubicBezTo>
                  <a:pt x="984504" y="786587"/>
                  <a:pt x="764159" y="1013459"/>
                  <a:pt x="492251" y="1013459"/>
                </a:cubicBezTo>
                <a:cubicBezTo>
                  <a:pt x="220345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3142234" y="4910074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1 w 997204"/>
              <a:gd name="connsiteY1" fmla="*/ 6350 h 1026159"/>
              <a:gd name="connsiteX2" fmla="*/ 990854 w 997204"/>
              <a:gd name="connsiteY2" fmla="*/ 513079 h 1026159"/>
              <a:gd name="connsiteX3" fmla="*/ 498601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1"/>
                  <a:pt x="226695" y="6350"/>
                  <a:pt x="498601" y="6350"/>
                </a:cubicBezTo>
                <a:cubicBezTo>
                  <a:pt x="770509" y="6350"/>
                  <a:pt x="990854" y="233171"/>
                  <a:pt x="990854" y="513079"/>
                </a:cubicBezTo>
                <a:cubicBezTo>
                  <a:pt x="990854" y="792937"/>
                  <a:pt x="770509" y="1019809"/>
                  <a:pt x="498601" y="1019809"/>
                </a:cubicBezTo>
                <a:cubicBezTo>
                  <a:pt x="226695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4424172" y="4916424"/>
            <a:ext cx="982980" cy="1013459"/>
          </a:xfrm>
          <a:custGeom>
            <a:avLst/>
            <a:gdLst>
              <a:gd name="connsiteX0" fmla="*/ 0 w 982980"/>
              <a:gd name="connsiteY0" fmla="*/ 506729 h 1013459"/>
              <a:gd name="connsiteX1" fmla="*/ 491490 w 982980"/>
              <a:gd name="connsiteY1" fmla="*/ 0 h 1013459"/>
              <a:gd name="connsiteX2" fmla="*/ 982980 w 982980"/>
              <a:gd name="connsiteY2" fmla="*/ 506729 h 1013459"/>
              <a:gd name="connsiteX3" fmla="*/ 491490 w 982980"/>
              <a:gd name="connsiteY3" fmla="*/ 1013459 h 1013459"/>
              <a:gd name="connsiteX4" fmla="*/ 0 w 982980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2980" h="1013459">
                <a:moveTo>
                  <a:pt x="0" y="506729"/>
                </a:moveTo>
                <a:cubicBezTo>
                  <a:pt x="0" y="226821"/>
                  <a:pt x="220091" y="0"/>
                  <a:pt x="491490" y="0"/>
                </a:cubicBezTo>
                <a:cubicBezTo>
                  <a:pt x="762889" y="0"/>
                  <a:pt x="982980" y="226821"/>
                  <a:pt x="982980" y="506729"/>
                </a:cubicBezTo>
                <a:cubicBezTo>
                  <a:pt x="982980" y="786587"/>
                  <a:pt x="762889" y="1013459"/>
                  <a:pt x="491490" y="1013459"/>
                </a:cubicBezTo>
                <a:cubicBezTo>
                  <a:pt x="220091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417822" y="4910074"/>
            <a:ext cx="995680" cy="1026159"/>
          </a:xfrm>
          <a:custGeom>
            <a:avLst/>
            <a:gdLst>
              <a:gd name="connsiteX0" fmla="*/ 6350 w 995680"/>
              <a:gd name="connsiteY0" fmla="*/ 513079 h 1026159"/>
              <a:gd name="connsiteX1" fmla="*/ 497840 w 995680"/>
              <a:gd name="connsiteY1" fmla="*/ 6350 h 1026159"/>
              <a:gd name="connsiteX2" fmla="*/ 989330 w 995680"/>
              <a:gd name="connsiteY2" fmla="*/ 513079 h 1026159"/>
              <a:gd name="connsiteX3" fmla="*/ 497840 w 995680"/>
              <a:gd name="connsiteY3" fmla="*/ 1019809 h 1026159"/>
              <a:gd name="connsiteX4" fmla="*/ 6350 w 995680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5680" h="1026159">
                <a:moveTo>
                  <a:pt x="6350" y="513079"/>
                </a:moveTo>
                <a:cubicBezTo>
                  <a:pt x="6350" y="233171"/>
                  <a:pt x="226441" y="6350"/>
                  <a:pt x="497840" y="6350"/>
                </a:cubicBezTo>
                <a:cubicBezTo>
                  <a:pt x="769239" y="6350"/>
                  <a:pt x="989330" y="233171"/>
                  <a:pt x="989330" y="513079"/>
                </a:cubicBezTo>
                <a:cubicBezTo>
                  <a:pt x="989330" y="792937"/>
                  <a:pt x="769239" y="1019809"/>
                  <a:pt x="497840" y="1019809"/>
                </a:cubicBezTo>
                <a:cubicBezTo>
                  <a:pt x="226441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5713475" y="4922520"/>
            <a:ext cx="984504" cy="1013459"/>
          </a:xfrm>
          <a:custGeom>
            <a:avLst/>
            <a:gdLst>
              <a:gd name="connsiteX0" fmla="*/ 0 w 984504"/>
              <a:gd name="connsiteY0" fmla="*/ 506729 h 1013459"/>
              <a:gd name="connsiteX1" fmla="*/ 492252 w 984504"/>
              <a:gd name="connsiteY1" fmla="*/ 0 h 1013459"/>
              <a:gd name="connsiteX2" fmla="*/ 984504 w 984504"/>
              <a:gd name="connsiteY2" fmla="*/ 506729 h 1013459"/>
              <a:gd name="connsiteX3" fmla="*/ 492252 w 984504"/>
              <a:gd name="connsiteY3" fmla="*/ 1013459 h 1013459"/>
              <a:gd name="connsiteX4" fmla="*/ 0 w 984504"/>
              <a:gd name="connsiteY4" fmla="*/ 506729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4504" h="1013459">
                <a:moveTo>
                  <a:pt x="0" y="506729"/>
                </a:moveTo>
                <a:cubicBezTo>
                  <a:pt x="0" y="226822"/>
                  <a:pt x="220345" y="0"/>
                  <a:pt x="492252" y="0"/>
                </a:cubicBezTo>
                <a:cubicBezTo>
                  <a:pt x="764159" y="0"/>
                  <a:pt x="984504" y="226822"/>
                  <a:pt x="984504" y="506729"/>
                </a:cubicBezTo>
                <a:cubicBezTo>
                  <a:pt x="984504" y="786587"/>
                  <a:pt x="764159" y="1013459"/>
                  <a:pt x="492252" y="1013459"/>
                </a:cubicBezTo>
                <a:cubicBezTo>
                  <a:pt x="220345" y="1013459"/>
                  <a:pt x="0" y="786587"/>
                  <a:pt x="0" y="5067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5707125" y="4916170"/>
            <a:ext cx="997204" cy="1026159"/>
          </a:xfrm>
          <a:custGeom>
            <a:avLst/>
            <a:gdLst>
              <a:gd name="connsiteX0" fmla="*/ 6350 w 997204"/>
              <a:gd name="connsiteY0" fmla="*/ 513079 h 1026159"/>
              <a:gd name="connsiteX1" fmla="*/ 498602 w 997204"/>
              <a:gd name="connsiteY1" fmla="*/ 6350 h 1026159"/>
              <a:gd name="connsiteX2" fmla="*/ 990854 w 997204"/>
              <a:gd name="connsiteY2" fmla="*/ 513079 h 1026159"/>
              <a:gd name="connsiteX3" fmla="*/ 498602 w 997204"/>
              <a:gd name="connsiteY3" fmla="*/ 1019809 h 1026159"/>
              <a:gd name="connsiteX4" fmla="*/ 6350 w 997204"/>
              <a:gd name="connsiteY4" fmla="*/ 513079 h 10261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204" h="1026159">
                <a:moveTo>
                  <a:pt x="6350" y="513079"/>
                </a:moveTo>
                <a:cubicBezTo>
                  <a:pt x="6350" y="233172"/>
                  <a:pt x="226695" y="6350"/>
                  <a:pt x="498602" y="6350"/>
                </a:cubicBezTo>
                <a:cubicBezTo>
                  <a:pt x="770509" y="6350"/>
                  <a:pt x="990854" y="233172"/>
                  <a:pt x="990854" y="513079"/>
                </a:cubicBezTo>
                <a:cubicBezTo>
                  <a:pt x="990854" y="792937"/>
                  <a:pt x="770509" y="1019809"/>
                  <a:pt x="498602" y="1019809"/>
                </a:cubicBezTo>
                <a:cubicBezTo>
                  <a:pt x="226695" y="1019809"/>
                  <a:pt x="6350" y="792937"/>
                  <a:pt x="6350" y="5130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9334500" y="4507992"/>
            <a:ext cx="2258567" cy="1885187"/>
          </a:xfrm>
          <a:custGeom>
            <a:avLst/>
            <a:gdLst>
              <a:gd name="connsiteX0" fmla="*/ 0 w 2258567"/>
              <a:gd name="connsiteY0" fmla="*/ 1885187 h 1885187"/>
              <a:gd name="connsiteX1" fmla="*/ 2258567 w 2258567"/>
              <a:gd name="connsiteY1" fmla="*/ 1885187 h 1885187"/>
              <a:gd name="connsiteX2" fmla="*/ 2258567 w 2258567"/>
              <a:gd name="connsiteY2" fmla="*/ 0 h 1885187"/>
              <a:gd name="connsiteX3" fmla="*/ 0 w 2258567"/>
              <a:gd name="connsiteY3" fmla="*/ 0 h 1885187"/>
              <a:gd name="connsiteX4" fmla="*/ 0 w 2258567"/>
              <a:gd name="connsiteY4" fmla="*/ 1885187 h 1885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8567" h="1885187">
                <a:moveTo>
                  <a:pt x="0" y="1885187"/>
                </a:moveTo>
                <a:lnTo>
                  <a:pt x="2258567" y="1885187"/>
                </a:lnTo>
                <a:lnTo>
                  <a:pt x="2258567" y="0"/>
                </a:lnTo>
                <a:lnTo>
                  <a:pt x="0" y="0"/>
                </a:lnTo>
                <a:lnTo>
                  <a:pt x="0" y="18851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91803"/>
          <a:stretch/>
        </p:blipFill>
        <p:spPr bwMode="auto">
          <a:xfrm>
            <a:off x="2133600" y="0"/>
            <a:ext cx="190500" cy="67310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371600"/>
            <a:ext cx="6692900" cy="500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54400" y="2273300"/>
            <a:ext cx="27892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953000" y="2159000"/>
            <a:ext cx="498534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직접분양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(300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미만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부동산중개</a:t>
            </a:r>
          </a:p>
          <a:p>
            <a:pPr>
              <a:lnSpc>
                <a:spcPts val="900"/>
              </a:lnSpc>
              <a:tabLst>
                <a:tab pos="508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591300" y="2222500"/>
            <a:ext cx="37189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온라인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홍보관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지역홍보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191500" y="22733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492500" y="5295900"/>
            <a:ext cx="2741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건축주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시행사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622800" y="5346700"/>
            <a:ext cx="548227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마케팅솔루션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007100" y="53086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508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09600" y="825500"/>
            <a:ext cx="66774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Target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819400" y="812800"/>
            <a:ext cx="7101303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핵심타겟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오피스텔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인가구특화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주거형오피스텔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+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도시형생활주택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원룸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))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423400" y="4686300"/>
            <a:ext cx="2003754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모델하우스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미보유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24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오픈하우스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9423400" y="5397500"/>
            <a:ext cx="1809791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지리적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423400" y="5778500"/>
            <a:ext cx="1982915" cy="5847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잠재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고객의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절감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8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진성고객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유입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38200"/>
            <a:ext cx="875881" cy="7647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Global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PropTech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Players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19400" y="812800"/>
            <a:ext cx="2702471" cy="457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Real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Estate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Tech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Market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Map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상업용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주거용에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각각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특화된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경향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39" y="1270618"/>
            <a:ext cx="8602926" cy="524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7391400" y="3008376"/>
            <a:ext cx="736092" cy="757428"/>
          </a:xfrm>
          <a:custGeom>
            <a:avLst/>
            <a:gdLst>
              <a:gd name="connsiteX0" fmla="*/ 0 w 736092"/>
              <a:gd name="connsiteY0" fmla="*/ 378714 h 757428"/>
              <a:gd name="connsiteX1" fmla="*/ 368046 w 736092"/>
              <a:gd name="connsiteY1" fmla="*/ 0 h 757428"/>
              <a:gd name="connsiteX2" fmla="*/ 736092 w 736092"/>
              <a:gd name="connsiteY2" fmla="*/ 378714 h 757428"/>
              <a:gd name="connsiteX3" fmla="*/ 368046 w 736092"/>
              <a:gd name="connsiteY3" fmla="*/ 757428 h 757428"/>
              <a:gd name="connsiteX4" fmla="*/ 0 w 736092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2" h="757428">
                <a:moveTo>
                  <a:pt x="0" y="378714"/>
                </a:moveTo>
                <a:cubicBezTo>
                  <a:pt x="0" y="169544"/>
                  <a:pt x="164719" y="0"/>
                  <a:pt x="368046" y="0"/>
                </a:cubicBezTo>
                <a:cubicBezTo>
                  <a:pt x="571373" y="0"/>
                  <a:pt x="736092" y="169544"/>
                  <a:pt x="736092" y="378714"/>
                </a:cubicBezTo>
                <a:cubicBezTo>
                  <a:pt x="736092" y="587883"/>
                  <a:pt x="571373" y="757428"/>
                  <a:pt x="368046" y="757428"/>
                </a:cubicBezTo>
                <a:cubicBezTo>
                  <a:pt x="164719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7385050" y="3002026"/>
            <a:ext cx="748792" cy="770128"/>
          </a:xfrm>
          <a:custGeom>
            <a:avLst/>
            <a:gdLst>
              <a:gd name="connsiteX0" fmla="*/ 6350 w 748792"/>
              <a:gd name="connsiteY0" fmla="*/ 385064 h 770128"/>
              <a:gd name="connsiteX1" fmla="*/ 374396 w 748792"/>
              <a:gd name="connsiteY1" fmla="*/ 6350 h 770128"/>
              <a:gd name="connsiteX2" fmla="*/ 742442 w 748792"/>
              <a:gd name="connsiteY2" fmla="*/ 385064 h 770128"/>
              <a:gd name="connsiteX3" fmla="*/ 374396 w 748792"/>
              <a:gd name="connsiteY3" fmla="*/ 763778 h 770128"/>
              <a:gd name="connsiteX4" fmla="*/ 6350 w 748792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2" h="770128">
                <a:moveTo>
                  <a:pt x="6350" y="385064"/>
                </a:moveTo>
                <a:cubicBezTo>
                  <a:pt x="6350" y="175894"/>
                  <a:pt x="171069" y="6350"/>
                  <a:pt x="374396" y="6350"/>
                </a:cubicBezTo>
                <a:cubicBezTo>
                  <a:pt x="577723" y="6350"/>
                  <a:pt x="742442" y="175894"/>
                  <a:pt x="742442" y="385064"/>
                </a:cubicBezTo>
                <a:cubicBezTo>
                  <a:pt x="742442" y="594233"/>
                  <a:pt x="577723" y="763778"/>
                  <a:pt x="374396" y="763778"/>
                </a:cubicBezTo>
                <a:cubicBezTo>
                  <a:pt x="171069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580120" y="3008376"/>
            <a:ext cx="736092" cy="757428"/>
          </a:xfrm>
          <a:custGeom>
            <a:avLst/>
            <a:gdLst>
              <a:gd name="connsiteX0" fmla="*/ 0 w 736092"/>
              <a:gd name="connsiteY0" fmla="*/ 378714 h 757428"/>
              <a:gd name="connsiteX1" fmla="*/ 368046 w 736092"/>
              <a:gd name="connsiteY1" fmla="*/ 0 h 757428"/>
              <a:gd name="connsiteX2" fmla="*/ 736092 w 736092"/>
              <a:gd name="connsiteY2" fmla="*/ 378714 h 757428"/>
              <a:gd name="connsiteX3" fmla="*/ 368046 w 736092"/>
              <a:gd name="connsiteY3" fmla="*/ 757428 h 757428"/>
              <a:gd name="connsiteX4" fmla="*/ 0 w 736092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2" h="757428">
                <a:moveTo>
                  <a:pt x="0" y="378714"/>
                </a:moveTo>
                <a:cubicBezTo>
                  <a:pt x="0" y="169544"/>
                  <a:pt x="164719" y="0"/>
                  <a:pt x="368046" y="0"/>
                </a:cubicBezTo>
                <a:cubicBezTo>
                  <a:pt x="571373" y="0"/>
                  <a:pt x="736092" y="169544"/>
                  <a:pt x="736092" y="378714"/>
                </a:cubicBezTo>
                <a:cubicBezTo>
                  <a:pt x="736092" y="587883"/>
                  <a:pt x="571373" y="757428"/>
                  <a:pt x="368046" y="757428"/>
                </a:cubicBezTo>
                <a:cubicBezTo>
                  <a:pt x="164719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573770" y="3002026"/>
            <a:ext cx="748792" cy="770128"/>
          </a:xfrm>
          <a:custGeom>
            <a:avLst/>
            <a:gdLst>
              <a:gd name="connsiteX0" fmla="*/ 6350 w 748792"/>
              <a:gd name="connsiteY0" fmla="*/ 385064 h 770128"/>
              <a:gd name="connsiteX1" fmla="*/ 374396 w 748792"/>
              <a:gd name="connsiteY1" fmla="*/ 6350 h 770128"/>
              <a:gd name="connsiteX2" fmla="*/ 742442 w 748792"/>
              <a:gd name="connsiteY2" fmla="*/ 385064 h 770128"/>
              <a:gd name="connsiteX3" fmla="*/ 374396 w 748792"/>
              <a:gd name="connsiteY3" fmla="*/ 763778 h 770128"/>
              <a:gd name="connsiteX4" fmla="*/ 6350 w 748792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2" h="770128">
                <a:moveTo>
                  <a:pt x="6350" y="385064"/>
                </a:moveTo>
                <a:cubicBezTo>
                  <a:pt x="6350" y="175894"/>
                  <a:pt x="171069" y="6350"/>
                  <a:pt x="374396" y="6350"/>
                </a:cubicBezTo>
                <a:cubicBezTo>
                  <a:pt x="577723" y="6350"/>
                  <a:pt x="742442" y="175894"/>
                  <a:pt x="742442" y="385064"/>
                </a:cubicBezTo>
                <a:cubicBezTo>
                  <a:pt x="742442" y="594233"/>
                  <a:pt x="577723" y="763778"/>
                  <a:pt x="374396" y="763778"/>
                </a:cubicBezTo>
                <a:cubicBezTo>
                  <a:pt x="171069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9768840" y="3012948"/>
            <a:ext cx="736091" cy="757428"/>
          </a:xfrm>
          <a:custGeom>
            <a:avLst/>
            <a:gdLst>
              <a:gd name="connsiteX0" fmla="*/ 0 w 736091"/>
              <a:gd name="connsiteY0" fmla="*/ 378714 h 757428"/>
              <a:gd name="connsiteX1" fmla="*/ 368045 w 736091"/>
              <a:gd name="connsiteY1" fmla="*/ 0 h 757428"/>
              <a:gd name="connsiteX2" fmla="*/ 736091 w 736091"/>
              <a:gd name="connsiteY2" fmla="*/ 378714 h 757428"/>
              <a:gd name="connsiteX3" fmla="*/ 368045 w 736091"/>
              <a:gd name="connsiteY3" fmla="*/ 757428 h 757428"/>
              <a:gd name="connsiteX4" fmla="*/ 0 w 736091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1" h="757428">
                <a:moveTo>
                  <a:pt x="0" y="378714"/>
                </a:moveTo>
                <a:cubicBezTo>
                  <a:pt x="0" y="169545"/>
                  <a:pt x="164718" y="0"/>
                  <a:pt x="368045" y="0"/>
                </a:cubicBezTo>
                <a:cubicBezTo>
                  <a:pt x="571372" y="0"/>
                  <a:pt x="736091" y="169545"/>
                  <a:pt x="736091" y="378714"/>
                </a:cubicBezTo>
                <a:cubicBezTo>
                  <a:pt x="736091" y="587883"/>
                  <a:pt x="571372" y="757428"/>
                  <a:pt x="368045" y="757428"/>
                </a:cubicBezTo>
                <a:cubicBezTo>
                  <a:pt x="164718" y="757428"/>
                  <a:pt x="0" y="587883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9762490" y="3006598"/>
            <a:ext cx="748791" cy="770128"/>
          </a:xfrm>
          <a:custGeom>
            <a:avLst/>
            <a:gdLst>
              <a:gd name="connsiteX0" fmla="*/ 6350 w 748791"/>
              <a:gd name="connsiteY0" fmla="*/ 385064 h 770128"/>
              <a:gd name="connsiteX1" fmla="*/ 374395 w 748791"/>
              <a:gd name="connsiteY1" fmla="*/ 6350 h 770128"/>
              <a:gd name="connsiteX2" fmla="*/ 742441 w 748791"/>
              <a:gd name="connsiteY2" fmla="*/ 385064 h 770128"/>
              <a:gd name="connsiteX3" fmla="*/ 374395 w 748791"/>
              <a:gd name="connsiteY3" fmla="*/ 763778 h 770128"/>
              <a:gd name="connsiteX4" fmla="*/ 6350 w 748791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1" h="770128">
                <a:moveTo>
                  <a:pt x="6350" y="385064"/>
                </a:moveTo>
                <a:cubicBezTo>
                  <a:pt x="6350" y="175895"/>
                  <a:pt x="171068" y="6350"/>
                  <a:pt x="374395" y="6350"/>
                </a:cubicBezTo>
                <a:cubicBezTo>
                  <a:pt x="577722" y="6350"/>
                  <a:pt x="742441" y="175895"/>
                  <a:pt x="742441" y="385064"/>
                </a:cubicBezTo>
                <a:cubicBezTo>
                  <a:pt x="742441" y="594233"/>
                  <a:pt x="577722" y="763778"/>
                  <a:pt x="374395" y="763778"/>
                </a:cubicBezTo>
                <a:cubicBezTo>
                  <a:pt x="171068" y="763778"/>
                  <a:pt x="6350" y="594233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10963656" y="3005328"/>
            <a:ext cx="734567" cy="757427"/>
          </a:xfrm>
          <a:custGeom>
            <a:avLst/>
            <a:gdLst>
              <a:gd name="connsiteX0" fmla="*/ 0 w 734567"/>
              <a:gd name="connsiteY0" fmla="*/ 378713 h 757427"/>
              <a:gd name="connsiteX1" fmla="*/ 367283 w 734567"/>
              <a:gd name="connsiteY1" fmla="*/ 0 h 757427"/>
              <a:gd name="connsiteX2" fmla="*/ 734567 w 734567"/>
              <a:gd name="connsiteY2" fmla="*/ 378713 h 757427"/>
              <a:gd name="connsiteX3" fmla="*/ 367283 w 734567"/>
              <a:gd name="connsiteY3" fmla="*/ 757427 h 757427"/>
              <a:gd name="connsiteX4" fmla="*/ 0 w 734567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7">
                <a:moveTo>
                  <a:pt x="0" y="378713"/>
                </a:moveTo>
                <a:cubicBezTo>
                  <a:pt x="0" y="169544"/>
                  <a:pt x="164465" y="0"/>
                  <a:pt x="367283" y="0"/>
                </a:cubicBezTo>
                <a:cubicBezTo>
                  <a:pt x="570102" y="0"/>
                  <a:pt x="734567" y="169544"/>
                  <a:pt x="734567" y="378713"/>
                </a:cubicBezTo>
                <a:cubicBezTo>
                  <a:pt x="734567" y="587882"/>
                  <a:pt x="570102" y="757427"/>
                  <a:pt x="367283" y="757427"/>
                </a:cubicBezTo>
                <a:cubicBezTo>
                  <a:pt x="164465" y="757427"/>
                  <a:pt x="0" y="587882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0957306" y="2998978"/>
            <a:ext cx="747267" cy="770127"/>
          </a:xfrm>
          <a:custGeom>
            <a:avLst/>
            <a:gdLst>
              <a:gd name="connsiteX0" fmla="*/ 6350 w 747267"/>
              <a:gd name="connsiteY0" fmla="*/ 385063 h 770127"/>
              <a:gd name="connsiteX1" fmla="*/ 373633 w 747267"/>
              <a:gd name="connsiteY1" fmla="*/ 6350 h 770127"/>
              <a:gd name="connsiteX2" fmla="*/ 740917 w 747267"/>
              <a:gd name="connsiteY2" fmla="*/ 385063 h 770127"/>
              <a:gd name="connsiteX3" fmla="*/ 373633 w 747267"/>
              <a:gd name="connsiteY3" fmla="*/ 763777 h 770127"/>
              <a:gd name="connsiteX4" fmla="*/ 6350 w 747267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7">
                <a:moveTo>
                  <a:pt x="6350" y="385063"/>
                </a:moveTo>
                <a:cubicBezTo>
                  <a:pt x="6350" y="175894"/>
                  <a:pt x="170815" y="6350"/>
                  <a:pt x="373633" y="6350"/>
                </a:cubicBezTo>
                <a:cubicBezTo>
                  <a:pt x="576452" y="6350"/>
                  <a:pt x="740917" y="175894"/>
                  <a:pt x="740917" y="385063"/>
                </a:cubicBezTo>
                <a:cubicBezTo>
                  <a:pt x="740917" y="594232"/>
                  <a:pt x="576452" y="763777"/>
                  <a:pt x="373633" y="763777"/>
                </a:cubicBezTo>
                <a:cubicBezTo>
                  <a:pt x="170815" y="763777"/>
                  <a:pt x="6350" y="594232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7412736" y="5263896"/>
            <a:ext cx="736091" cy="757427"/>
          </a:xfrm>
          <a:custGeom>
            <a:avLst/>
            <a:gdLst>
              <a:gd name="connsiteX0" fmla="*/ 0 w 736091"/>
              <a:gd name="connsiteY0" fmla="*/ 378713 h 757427"/>
              <a:gd name="connsiteX1" fmla="*/ 368045 w 736091"/>
              <a:gd name="connsiteY1" fmla="*/ 0 h 757427"/>
              <a:gd name="connsiteX2" fmla="*/ 736091 w 736091"/>
              <a:gd name="connsiteY2" fmla="*/ 378713 h 757427"/>
              <a:gd name="connsiteX3" fmla="*/ 368045 w 736091"/>
              <a:gd name="connsiteY3" fmla="*/ 757427 h 757427"/>
              <a:gd name="connsiteX4" fmla="*/ 0 w 736091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6091" h="757427">
                <a:moveTo>
                  <a:pt x="0" y="378713"/>
                </a:moveTo>
                <a:cubicBezTo>
                  <a:pt x="0" y="169545"/>
                  <a:pt x="164718" y="0"/>
                  <a:pt x="368045" y="0"/>
                </a:cubicBezTo>
                <a:cubicBezTo>
                  <a:pt x="571372" y="0"/>
                  <a:pt x="736091" y="169545"/>
                  <a:pt x="736091" y="378713"/>
                </a:cubicBezTo>
                <a:cubicBezTo>
                  <a:pt x="736091" y="587870"/>
                  <a:pt x="571372" y="757427"/>
                  <a:pt x="368045" y="757427"/>
                </a:cubicBezTo>
                <a:cubicBezTo>
                  <a:pt x="164718" y="757427"/>
                  <a:pt x="0" y="587870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7406386" y="5257546"/>
            <a:ext cx="748791" cy="770127"/>
          </a:xfrm>
          <a:custGeom>
            <a:avLst/>
            <a:gdLst>
              <a:gd name="connsiteX0" fmla="*/ 6350 w 748791"/>
              <a:gd name="connsiteY0" fmla="*/ 385063 h 770127"/>
              <a:gd name="connsiteX1" fmla="*/ 374395 w 748791"/>
              <a:gd name="connsiteY1" fmla="*/ 6350 h 770127"/>
              <a:gd name="connsiteX2" fmla="*/ 742441 w 748791"/>
              <a:gd name="connsiteY2" fmla="*/ 385063 h 770127"/>
              <a:gd name="connsiteX3" fmla="*/ 374395 w 748791"/>
              <a:gd name="connsiteY3" fmla="*/ 763777 h 770127"/>
              <a:gd name="connsiteX4" fmla="*/ 6350 w 748791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791" h="770127">
                <a:moveTo>
                  <a:pt x="6350" y="385063"/>
                </a:moveTo>
                <a:cubicBezTo>
                  <a:pt x="6350" y="175895"/>
                  <a:pt x="171068" y="6350"/>
                  <a:pt x="374395" y="6350"/>
                </a:cubicBezTo>
                <a:cubicBezTo>
                  <a:pt x="577722" y="6350"/>
                  <a:pt x="742441" y="175895"/>
                  <a:pt x="742441" y="385063"/>
                </a:cubicBezTo>
                <a:cubicBezTo>
                  <a:pt x="742441" y="594220"/>
                  <a:pt x="577722" y="763777"/>
                  <a:pt x="374395" y="763777"/>
                </a:cubicBezTo>
                <a:cubicBezTo>
                  <a:pt x="171068" y="763777"/>
                  <a:pt x="6350" y="594220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8366760" y="5263896"/>
            <a:ext cx="734567" cy="757427"/>
          </a:xfrm>
          <a:custGeom>
            <a:avLst/>
            <a:gdLst>
              <a:gd name="connsiteX0" fmla="*/ 0 w 734567"/>
              <a:gd name="connsiteY0" fmla="*/ 378713 h 757427"/>
              <a:gd name="connsiteX1" fmla="*/ 367284 w 734567"/>
              <a:gd name="connsiteY1" fmla="*/ 0 h 757427"/>
              <a:gd name="connsiteX2" fmla="*/ 734567 w 734567"/>
              <a:gd name="connsiteY2" fmla="*/ 378713 h 757427"/>
              <a:gd name="connsiteX3" fmla="*/ 367284 w 734567"/>
              <a:gd name="connsiteY3" fmla="*/ 757427 h 757427"/>
              <a:gd name="connsiteX4" fmla="*/ 0 w 734567"/>
              <a:gd name="connsiteY4" fmla="*/ 378713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7">
                <a:moveTo>
                  <a:pt x="0" y="378713"/>
                </a:moveTo>
                <a:cubicBezTo>
                  <a:pt x="0" y="169545"/>
                  <a:pt x="164465" y="0"/>
                  <a:pt x="367284" y="0"/>
                </a:cubicBezTo>
                <a:cubicBezTo>
                  <a:pt x="570103" y="0"/>
                  <a:pt x="734567" y="169545"/>
                  <a:pt x="734567" y="378713"/>
                </a:cubicBezTo>
                <a:cubicBezTo>
                  <a:pt x="734567" y="587870"/>
                  <a:pt x="570103" y="757427"/>
                  <a:pt x="367284" y="757427"/>
                </a:cubicBezTo>
                <a:cubicBezTo>
                  <a:pt x="164465" y="757427"/>
                  <a:pt x="0" y="587870"/>
                  <a:pt x="0" y="37871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8360410" y="5257546"/>
            <a:ext cx="747267" cy="770127"/>
          </a:xfrm>
          <a:custGeom>
            <a:avLst/>
            <a:gdLst>
              <a:gd name="connsiteX0" fmla="*/ 6350 w 747267"/>
              <a:gd name="connsiteY0" fmla="*/ 385063 h 770127"/>
              <a:gd name="connsiteX1" fmla="*/ 373634 w 747267"/>
              <a:gd name="connsiteY1" fmla="*/ 6350 h 770127"/>
              <a:gd name="connsiteX2" fmla="*/ 740917 w 747267"/>
              <a:gd name="connsiteY2" fmla="*/ 385063 h 770127"/>
              <a:gd name="connsiteX3" fmla="*/ 373634 w 747267"/>
              <a:gd name="connsiteY3" fmla="*/ 763777 h 770127"/>
              <a:gd name="connsiteX4" fmla="*/ 6350 w 747267"/>
              <a:gd name="connsiteY4" fmla="*/ 385063 h 770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7">
                <a:moveTo>
                  <a:pt x="6350" y="385063"/>
                </a:moveTo>
                <a:cubicBezTo>
                  <a:pt x="6350" y="175895"/>
                  <a:pt x="170815" y="6350"/>
                  <a:pt x="373634" y="6350"/>
                </a:cubicBezTo>
                <a:cubicBezTo>
                  <a:pt x="576453" y="6350"/>
                  <a:pt x="740917" y="175895"/>
                  <a:pt x="740917" y="385063"/>
                </a:cubicBezTo>
                <a:cubicBezTo>
                  <a:pt x="740917" y="594220"/>
                  <a:pt x="576453" y="763777"/>
                  <a:pt x="373634" y="763777"/>
                </a:cubicBezTo>
                <a:cubicBezTo>
                  <a:pt x="170815" y="763777"/>
                  <a:pt x="6350" y="594220"/>
                  <a:pt x="6350" y="38506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9331452" y="5268468"/>
            <a:ext cx="734567" cy="757428"/>
          </a:xfrm>
          <a:custGeom>
            <a:avLst/>
            <a:gdLst>
              <a:gd name="connsiteX0" fmla="*/ 0 w 734567"/>
              <a:gd name="connsiteY0" fmla="*/ 378714 h 757428"/>
              <a:gd name="connsiteX1" fmla="*/ 367283 w 734567"/>
              <a:gd name="connsiteY1" fmla="*/ 0 h 757428"/>
              <a:gd name="connsiteX2" fmla="*/ 734567 w 734567"/>
              <a:gd name="connsiteY2" fmla="*/ 378714 h 757428"/>
              <a:gd name="connsiteX3" fmla="*/ 367283 w 734567"/>
              <a:gd name="connsiteY3" fmla="*/ 757428 h 757428"/>
              <a:gd name="connsiteX4" fmla="*/ 0 w 734567"/>
              <a:gd name="connsiteY4" fmla="*/ 378714 h 757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4567" h="757428">
                <a:moveTo>
                  <a:pt x="0" y="378714"/>
                </a:moveTo>
                <a:cubicBezTo>
                  <a:pt x="0" y="169545"/>
                  <a:pt x="164465" y="0"/>
                  <a:pt x="367283" y="0"/>
                </a:cubicBezTo>
                <a:cubicBezTo>
                  <a:pt x="570102" y="0"/>
                  <a:pt x="734567" y="169545"/>
                  <a:pt x="734567" y="378714"/>
                </a:cubicBezTo>
                <a:cubicBezTo>
                  <a:pt x="734567" y="587870"/>
                  <a:pt x="570102" y="757428"/>
                  <a:pt x="367283" y="757428"/>
                </a:cubicBezTo>
                <a:cubicBezTo>
                  <a:pt x="164465" y="757428"/>
                  <a:pt x="0" y="587870"/>
                  <a:pt x="0" y="37871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9325102" y="5262118"/>
            <a:ext cx="747267" cy="770128"/>
          </a:xfrm>
          <a:custGeom>
            <a:avLst/>
            <a:gdLst>
              <a:gd name="connsiteX0" fmla="*/ 6350 w 747267"/>
              <a:gd name="connsiteY0" fmla="*/ 385064 h 770128"/>
              <a:gd name="connsiteX1" fmla="*/ 373633 w 747267"/>
              <a:gd name="connsiteY1" fmla="*/ 6350 h 770128"/>
              <a:gd name="connsiteX2" fmla="*/ 740917 w 747267"/>
              <a:gd name="connsiteY2" fmla="*/ 385064 h 770128"/>
              <a:gd name="connsiteX3" fmla="*/ 373633 w 747267"/>
              <a:gd name="connsiteY3" fmla="*/ 763778 h 770128"/>
              <a:gd name="connsiteX4" fmla="*/ 6350 w 747267"/>
              <a:gd name="connsiteY4" fmla="*/ 385064 h 770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7267" h="770128">
                <a:moveTo>
                  <a:pt x="6350" y="385064"/>
                </a:moveTo>
                <a:cubicBezTo>
                  <a:pt x="6350" y="175895"/>
                  <a:pt x="170815" y="6350"/>
                  <a:pt x="373633" y="6350"/>
                </a:cubicBezTo>
                <a:cubicBezTo>
                  <a:pt x="576452" y="6350"/>
                  <a:pt x="740917" y="175895"/>
                  <a:pt x="740917" y="385064"/>
                </a:cubicBezTo>
                <a:cubicBezTo>
                  <a:pt x="740917" y="594220"/>
                  <a:pt x="576452" y="763778"/>
                  <a:pt x="373633" y="763778"/>
                </a:cubicBezTo>
                <a:cubicBezTo>
                  <a:pt x="170815" y="763778"/>
                  <a:pt x="6350" y="594220"/>
                  <a:pt x="6350" y="38506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0396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883900" y="6515100"/>
            <a:ext cx="1072409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Accenture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09600" y="812800"/>
            <a:ext cx="54822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69200" y="32639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매도인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801100" y="3263900"/>
            <a:ext cx="274114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096500" y="3314700"/>
            <a:ext cx="64120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X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1137900" y="32512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7594600" y="55118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매도인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470900" y="5397500"/>
            <a:ext cx="532197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직방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다방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호갱노노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이버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</a:p>
          <a:p>
            <a:pPr>
              <a:lnSpc>
                <a:spcPts val="900"/>
              </a:lnSpc>
              <a:tabLst>
                <a:tab pos="38100" algn="l"/>
                <a:tab pos="190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806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114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512300" y="5524500"/>
            <a:ext cx="41197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소비자</a:t>
            </a:r>
          </a:p>
          <a:p>
            <a:pPr>
              <a:lnSpc>
                <a:spcPts val="900"/>
              </a:lnSpc>
              <a:tabLst/>
            </a:pP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매수인</a:t>
            </a:r>
            <a:r>
              <a:rPr lang="en-US" altLang="zh-CN" sz="8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804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2819400" y="863600"/>
            <a:ext cx="7949292" cy="1713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전통산업에서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플랫폼으로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전환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300"/>
              </a:lnSpc>
              <a:tabLst/>
            </a:pP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플랫폼은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IT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기술을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활용한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비대칭성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극복하는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한편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거래비용의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감소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기반의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차별화된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서비스를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통해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빠르게</a:t>
            </a:r>
            <a:r>
              <a:rPr lang="en-US" altLang="zh-CN" sz="1202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2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성장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Pipeline: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사업다각화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비용이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소요됨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고정비율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지출이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지역적인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존재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Platform: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네트워크화로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사업영역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용이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매출증가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고정비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부담이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적음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.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한계가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서비스에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따라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글로벌영역까지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침투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729430" cy="521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StartUp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CSF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819400" y="812800"/>
            <a:ext cx="2085892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Critical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Success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Factor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908300" y="2311400"/>
            <a:ext cx="805028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이미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문제점을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혁신적으로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개선해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대체할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문제해결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08300" y="4140200"/>
            <a:ext cx="7420301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아직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없는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많은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사람들이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꼭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필요로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새로운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</a:t>
            </a:r>
            <a:r>
              <a:rPr lang="en-US" altLang="zh-CN" sz="2004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2959100"/>
            <a:ext cx="8940800" cy="271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25500"/>
            <a:ext cx="729430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StartUp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CSF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819400" y="812800"/>
            <a:ext cx="2103140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플랫폼의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핵심과제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95600" y="1485900"/>
            <a:ext cx="89768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13100" y="1485900"/>
            <a:ext cx="5121595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다수의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서비스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균형있게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참가시킬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공급자와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수요자간의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이루어지도록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하는가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/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일어난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가치를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어떻게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어떤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방법으로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환류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재분배시킬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것인가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?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334500" y="6515100"/>
            <a:ext cx="230191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Source: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부동산플랫폼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BM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사례연구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40404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배상영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BE5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993263" y="2912871"/>
            <a:ext cx="2709291" cy="370840"/>
          </a:xfrm>
          <a:custGeom>
            <a:avLst/>
            <a:gdLst>
              <a:gd name="connsiteX0" fmla="*/ 0 w 2709291"/>
              <a:gd name="connsiteY0" fmla="*/ 370840 h 370840"/>
              <a:gd name="connsiteX1" fmla="*/ 2709291 w 2709291"/>
              <a:gd name="connsiteY1" fmla="*/ 370840 h 370840"/>
              <a:gd name="connsiteX2" fmla="*/ 2709291 w 2709291"/>
              <a:gd name="connsiteY2" fmla="*/ 0 h 370840"/>
              <a:gd name="connsiteX3" fmla="*/ 0 w 2709291"/>
              <a:gd name="connsiteY3" fmla="*/ 0 h 370840"/>
              <a:gd name="connsiteX4" fmla="*/ 0 w 2709291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1" h="370840">
                <a:moveTo>
                  <a:pt x="0" y="370840"/>
                </a:moveTo>
                <a:lnTo>
                  <a:pt x="2709291" y="370840"/>
                </a:lnTo>
                <a:lnTo>
                  <a:pt x="2709291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5702681" y="2912871"/>
            <a:ext cx="2709290" cy="370840"/>
          </a:xfrm>
          <a:custGeom>
            <a:avLst/>
            <a:gdLst>
              <a:gd name="connsiteX0" fmla="*/ 0 w 2709290"/>
              <a:gd name="connsiteY0" fmla="*/ 370840 h 370840"/>
              <a:gd name="connsiteX1" fmla="*/ 2709290 w 2709290"/>
              <a:gd name="connsiteY1" fmla="*/ 370840 h 370840"/>
              <a:gd name="connsiteX2" fmla="*/ 2709290 w 2709290"/>
              <a:gd name="connsiteY2" fmla="*/ 0 h 370840"/>
              <a:gd name="connsiteX3" fmla="*/ 0 w 2709290"/>
              <a:gd name="connsiteY3" fmla="*/ 0 h 370840"/>
              <a:gd name="connsiteX4" fmla="*/ 0 w 2709290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0" h="370840">
                <a:moveTo>
                  <a:pt x="0" y="370840"/>
                </a:moveTo>
                <a:lnTo>
                  <a:pt x="2709290" y="370840"/>
                </a:lnTo>
                <a:lnTo>
                  <a:pt x="2709290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8411972" y="2912871"/>
            <a:ext cx="2709291" cy="370840"/>
          </a:xfrm>
          <a:custGeom>
            <a:avLst/>
            <a:gdLst>
              <a:gd name="connsiteX0" fmla="*/ 0 w 2709291"/>
              <a:gd name="connsiteY0" fmla="*/ 370840 h 370840"/>
              <a:gd name="connsiteX1" fmla="*/ 2709291 w 2709291"/>
              <a:gd name="connsiteY1" fmla="*/ 370840 h 370840"/>
              <a:gd name="connsiteX2" fmla="*/ 2709291 w 2709291"/>
              <a:gd name="connsiteY2" fmla="*/ 0 h 370840"/>
              <a:gd name="connsiteX3" fmla="*/ 0 w 2709291"/>
              <a:gd name="connsiteY3" fmla="*/ 0 h 370840"/>
              <a:gd name="connsiteX4" fmla="*/ 0 w 2709291"/>
              <a:gd name="connsiteY4" fmla="*/ 370840 h 370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9291" h="370840">
                <a:moveTo>
                  <a:pt x="0" y="370840"/>
                </a:moveTo>
                <a:lnTo>
                  <a:pt x="2709291" y="370840"/>
                </a:lnTo>
                <a:lnTo>
                  <a:pt x="2709291" y="0"/>
                </a:lnTo>
                <a:lnTo>
                  <a:pt x="0" y="0"/>
                </a:lnTo>
                <a:lnTo>
                  <a:pt x="0" y="370840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5696331" y="2906521"/>
            <a:ext cx="25400" cy="383540"/>
          </a:xfrm>
          <a:custGeom>
            <a:avLst/>
            <a:gdLst>
              <a:gd name="connsiteX0" fmla="*/ 6350 w 25400"/>
              <a:gd name="connsiteY0" fmla="*/ 6350 h 383540"/>
              <a:gd name="connsiteX1" fmla="*/ 6350 w 25400"/>
              <a:gd name="connsiteY1" fmla="*/ 37719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3540">
                <a:moveTo>
                  <a:pt x="6350" y="6350"/>
                </a:moveTo>
                <a:lnTo>
                  <a:pt x="6350" y="37719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5696331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8405622" y="2906521"/>
            <a:ext cx="25400" cy="383540"/>
          </a:xfrm>
          <a:custGeom>
            <a:avLst/>
            <a:gdLst>
              <a:gd name="connsiteX0" fmla="*/ 6350 w 25400"/>
              <a:gd name="connsiteY0" fmla="*/ 6350 h 383540"/>
              <a:gd name="connsiteX1" fmla="*/ 6350 w 25400"/>
              <a:gd name="connsiteY1" fmla="*/ 377190 h 383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383540">
                <a:moveTo>
                  <a:pt x="6350" y="6350"/>
                </a:moveTo>
                <a:lnTo>
                  <a:pt x="6350" y="37719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8405622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2986913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1114913" y="3414521"/>
            <a:ext cx="25400" cy="2110867"/>
          </a:xfrm>
          <a:custGeom>
            <a:avLst/>
            <a:gdLst>
              <a:gd name="connsiteX0" fmla="*/ 6350 w 25400"/>
              <a:gd name="connsiteY0" fmla="*/ 6350 h 2110867"/>
              <a:gd name="connsiteX1" fmla="*/ 6350 w 25400"/>
              <a:gd name="connsiteY1" fmla="*/ 2104517 h 2110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2110867">
                <a:moveTo>
                  <a:pt x="6350" y="6350"/>
                </a:moveTo>
                <a:lnTo>
                  <a:pt x="6350" y="21045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2764536" y="1744979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6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6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317500"/>
            <a:ext cx="1096454" cy="10084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[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참고자료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부동산산업의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커버리지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486900" y="3048000"/>
            <a:ext cx="551433" cy="12259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39700" algn="l"/>
              </a:tabLst>
            </a:pPr>
            <a:r>
              <a:rPr lang="en-US" altLang="zh-CN" sz="12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전방산업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>
                <a:tab pos="139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038600" y="4267200"/>
            <a:ext cx="668453" cy="21236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건설자재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인테리어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9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페인트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</a:t>
            </a:r>
          </a:p>
          <a:p>
            <a:pPr>
              <a:lnSpc>
                <a:spcPts val="1400"/>
              </a:lnSpc>
              <a:tabLst>
                <a:tab pos="25400" algn="l"/>
                <a:tab pos="101600" algn="l"/>
                <a:tab pos="1651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펀드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845300" y="4254500"/>
            <a:ext cx="413575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</a:t>
            </a:r>
          </a:p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건설사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674100" y="4254500"/>
            <a:ext cx="2301912" cy="18543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공급</a:t>
            </a: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</a:p>
          <a:p>
            <a:pPr>
              <a:lnSpc>
                <a:spcPts val="1400"/>
              </a:lnSpc>
              <a:tabLst>
                <a:tab pos="812800" algn="l"/>
                <a:tab pos="9525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리모델링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812800" algn="l"/>
                <a:tab pos="9525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부동산플랫폼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관리회사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중소건설사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819400" y="889000"/>
            <a:ext cx="5493235" cy="2405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244600" algn="l"/>
                <a:tab pos="38227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Lifecycle: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투자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시행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시공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분양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임대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관리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리모델링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Position:</a:t>
            </a: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플랫폼은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건설업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후방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전방에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주로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포진하고</a:t>
            </a:r>
            <a:r>
              <a:rPr lang="en-US" altLang="zh-CN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있음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2200"/>
              </a:lnSpc>
              <a:tabLst>
                <a:tab pos="1244600" algn="l"/>
                <a:tab pos="3822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12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후방산업</a:t>
            </a:r>
          </a:p>
          <a:p>
            <a:pPr>
              <a:lnSpc>
                <a:spcPts val="0"/>
              </a:lnSpc>
              <a:tabLst>
                <a:tab pos="1244600" algn="l"/>
                <a:tab pos="38227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	</a:t>
            </a:r>
            <a:r>
              <a:rPr lang="en-US" altLang="zh-CN" sz="1200" b="1" dirty="0" smtClean="0"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부동산건설업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8000 h 6858000"/>
              <a:gd name="connsiteX1" fmla="*/ 12192000 w 12192000"/>
              <a:gd name="connsiteY1" fmla="*/ 6858000 h 6858000"/>
              <a:gd name="connsiteX2" fmla="*/ 12192000 w 12192000"/>
              <a:gd name="connsiteY2" fmla="*/ 0 h 6858000"/>
              <a:gd name="connsiteX3" fmla="*/ 0 w 12192000"/>
              <a:gd name="connsiteY3" fmla="*/ 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2130552" cy="6845300"/>
          </a:xfrm>
          <a:custGeom>
            <a:avLst/>
            <a:gdLst>
              <a:gd name="connsiteX0" fmla="*/ 0 w 2130552"/>
              <a:gd name="connsiteY0" fmla="*/ 0 h 6845300"/>
              <a:gd name="connsiteX1" fmla="*/ 2130552 w 2130552"/>
              <a:gd name="connsiteY1" fmla="*/ 0 h 6845300"/>
              <a:gd name="connsiteX2" fmla="*/ 2130552 w 2130552"/>
              <a:gd name="connsiteY2" fmla="*/ 6845300 h 6845300"/>
              <a:gd name="connsiteX3" fmla="*/ 0 w 2130552"/>
              <a:gd name="connsiteY3" fmla="*/ 6845300 h 6845300"/>
              <a:gd name="connsiteX4" fmla="*/ 0 w 2130552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0552" h="6845300">
                <a:moveTo>
                  <a:pt x="0" y="0"/>
                </a:moveTo>
                <a:lnTo>
                  <a:pt x="2130552" y="0"/>
                </a:lnTo>
                <a:lnTo>
                  <a:pt x="2130552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92836" y="650747"/>
            <a:ext cx="1034796" cy="45720"/>
          </a:xfrm>
          <a:custGeom>
            <a:avLst/>
            <a:gdLst>
              <a:gd name="connsiteX0" fmla="*/ 0 w 1034796"/>
              <a:gd name="connsiteY0" fmla="*/ 22860 h 45720"/>
              <a:gd name="connsiteX1" fmla="*/ 22860 w 1034796"/>
              <a:gd name="connsiteY1" fmla="*/ 0 h 45720"/>
              <a:gd name="connsiteX2" fmla="*/ 1011936 w 1034796"/>
              <a:gd name="connsiteY2" fmla="*/ 0 h 45720"/>
              <a:gd name="connsiteX3" fmla="*/ 1034796 w 1034796"/>
              <a:gd name="connsiteY3" fmla="*/ 22860 h 45720"/>
              <a:gd name="connsiteX4" fmla="*/ 1034796 w 1034796"/>
              <a:gd name="connsiteY4" fmla="*/ 22860 h 45720"/>
              <a:gd name="connsiteX5" fmla="*/ 1011936 w 1034796"/>
              <a:gd name="connsiteY5" fmla="*/ 45720 h 45720"/>
              <a:gd name="connsiteX6" fmla="*/ 22860 w 1034796"/>
              <a:gd name="connsiteY6" fmla="*/ 45720 h 45720"/>
              <a:gd name="connsiteX7" fmla="*/ 0 w 1034796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6" h="45720">
                <a:moveTo>
                  <a:pt x="0" y="22860"/>
                </a:moveTo>
                <a:cubicBezTo>
                  <a:pt x="0" y="10287"/>
                  <a:pt x="10236" y="0"/>
                  <a:pt x="22860" y="0"/>
                </a:cubicBezTo>
                <a:lnTo>
                  <a:pt x="1011936" y="0"/>
                </a:lnTo>
                <a:cubicBezTo>
                  <a:pt x="1024509" y="0"/>
                  <a:pt x="1034796" y="10287"/>
                  <a:pt x="1034796" y="22860"/>
                </a:cubicBezTo>
                <a:lnTo>
                  <a:pt x="1034796" y="22860"/>
                </a:lnTo>
                <a:cubicBezTo>
                  <a:pt x="1034796" y="35433"/>
                  <a:pt x="1024509" y="45720"/>
                  <a:pt x="1011936" y="45720"/>
                </a:cubicBezTo>
                <a:lnTo>
                  <a:pt x="22860" y="45720"/>
                </a:lnTo>
                <a:cubicBezTo>
                  <a:pt x="10236" y="45720"/>
                  <a:pt x="0" y="35433"/>
                  <a:pt x="0" y="2286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2764536" y="650747"/>
            <a:ext cx="1034795" cy="45720"/>
          </a:xfrm>
          <a:custGeom>
            <a:avLst/>
            <a:gdLst>
              <a:gd name="connsiteX0" fmla="*/ 0 w 1034795"/>
              <a:gd name="connsiteY0" fmla="*/ 22860 h 45720"/>
              <a:gd name="connsiteX1" fmla="*/ 22859 w 1034795"/>
              <a:gd name="connsiteY1" fmla="*/ 0 h 45720"/>
              <a:gd name="connsiteX2" fmla="*/ 1011935 w 1034795"/>
              <a:gd name="connsiteY2" fmla="*/ 0 h 45720"/>
              <a:gd name="connsiteX3" fmla="*/ 1034795 w 1034795"/>
              <a:gd name="connsiteY3" fmla="*/ 22860 h 45720"/>
              <a:gd name="connsiteX4" fmla="*/ 1034795 w 1034795"/>
              <a:gd name="connsiteY4" fmla="*/ 22860 h 45720"/>
              <a:gd name="connsiteX5" fmla="*/ 1011935 w 1034795"/>
              <a:gd name="connsiteY5" fmla="*/ 45720 h 45720"/>
              <a:gd name="connsiteX6" fmla="*/ 22859 w 1034795"/>
              <a:gd name="connsiteY6" fmla="*/ 45720 h 45720"/>
              <a:gd name="connsiteX7" fmla="*/ 0 w 1034795"/>
              <a:gd name="connsiteY7" fmla="*/ 22860 h 4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34795" h="45720">
                <a:moveTo>
                  <a:pt x="0" y="22860"/>
                </a:moveTo>
                <a:cubicBezTo>
                  <a:pt x="0" y="10287"/>
                  <a:pt x="10286" y="0"/>
                  <a:pt x="22859" y="0"/>
                </a:cubicBezTo>
                <a:lnTo>
                  <a:pt x="1011935" y="0"/>
                </a:lnTo>
                <a:cubicBezTo>
                  <a:pt x="1024508" y="0"/>
                  <a:pt x="1034795" y="10287"/>
                  <a:pt x="1034795" y="22860"/>
                </a:cubicBezTo>
                <a:lnTo>
                  <a:pt x="1034795" y="22860"/>
                </a:lnTo>
                <a:cubicBezTo>
                  <a:pt x="1034795" y="35433"/>
                  <a:pt x="1024508" y="45720"/>
                  <a:pt x="1011935" y="45720"/>
                </a:cubicBezTo>
                <a:lnTo>
                  <a:pt x="22859" y="45720"/>
                </a:lnTo>
                <a:cubicBezTo>
                  <a:pt x="10286" y="45720"/>
                  <a:pt x="0" y="35433"/>
                  <a:pt x="0" y="22860"/>
                </a:cubicBez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2721610" y="4760722"/>
            <a:ext cx="8878698" cy="18796"/>
          </a:xfrm>
          <a:custGeom>
            <a:avLst/>
            <a:gdLst>
              <a:gd name="connsiteX0" fmla="*/ 6350 w 8878698"/>
              <a:gd name="connsiteY0" fmla="*/ 6350 h 18796"/>
              <a:gd name="connsiteX1" fmla="*/ 8872348 w 8878698"/>
              <a:gd name="connsiteY1" fmla="*/ 6350 h 18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78698" h="18796">
                <a:moveTo>
                  <a:pt x="6350" y="6350"/>
                </a:moveTo>
                <a:lnTo>
                  <a:pt x="8872348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324100" cy="673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812800"/>
            <a:ext cx="730969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해외사례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812800"/>
            <a:ext cx="1644168" cy="2806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정보플랫폼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&gt;</a:t>
            </a:r>
            <a:r>
              <a:rPr lang="en-US" altLang="zh-CN" sz="15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Zillow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05100" y="4559300"/>
            <a:ext cx="8733160" cy="19888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52400" algn="l"/>
              </a:tabLst>
            </a:pP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❑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특장점</a:t>
            </a: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000"/>
              </a:lnSpc>
            </a:pPr>
            <a:endParaRPr lang="en-US" altLang="zh-CN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질로우는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신뢰할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있는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제공을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통해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독보적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입지를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확보</a:t>
            </a:r>
          </a:p>
          <a:p>
            <a:pPr>
              <a:lnSpc>
                <a:spcPts val="19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경우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광범위하고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같은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지역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내에서도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주택규모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icrosoft YaHei" pitchFamily="18" charset="0"/>
              </a:rPr>
              <a:t>･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주택형태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비균질적이므로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적정가격은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부동산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수요자의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최대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관심사임</a:t>
            </a:r>
          </a:p>
          <a:p>
            <a:pPr>
              <a:lnSpc>
                <a:spcPts val="16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S Gothic" pitchFamily="18" charset="0"/>
              </a:rPr>
              <a:t>❍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동사는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자체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보유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데이터를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결합하여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산출하는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시스템인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‘제스티메이트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(Zestimate)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’를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개발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  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미국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3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천여개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도시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1.1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억여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가구의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빅데이터를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기초로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하여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적정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주택가격을</a:t>
            </a:r>
            <a:r>
              <a:rPr lang="en-US" altLang="zh-CN" sz="998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산출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∙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제스티메이트의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주택가격은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①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중개인들로부터의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거래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내역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및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②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소유자로부터의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주택면적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주택의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물리적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특성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③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공공기관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으로부터의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(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재산세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납부내역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범죄율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학군정보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등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를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바탕으로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측정</a:t>
            </a:r>
          </a:p>
          <a:p>
            <a:pPr>
              <a:lnSpc>
                <a:spcPts val="1800"/>
              </a:lnSpc>
              <a:tabLst>
                <a:tab pos="152400" algn="l"/>
              </a:tabLst>
            </a:pP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-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또한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아마존의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클라우드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플랫폼인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AWS(Amazon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Web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Service)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머신러닝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기법을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사용하여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18" charset="0"/>
              </a:rPr>
              <a:t>,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방대한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정보의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분석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시간을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획기적으로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단축하여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실시간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가격산출이</a:t>
            </a:r>
            <a:r>
              <a:rPr lang="en-US" altLang="zh-CN" sz="996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바탕" pitchFamily="18" charset="0"/>
              </a:rPr>
              <a:t>가능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2000" y="6324600"/>
            <a:ext cx="12954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76" y="1519052"/>
            <a:ext cx="4333875" cy="2543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05" y="1523814"/>
            <a:ext cx="4381500" cy="253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1546</Words>
  <Application>Microsoft Office PowerPoint</Application>
  <PresentationFormat>와이드스크린</PresentationFormat>
  <Paragraphs>738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Microsoft YaHei</vt:lpstr>
      <vt:lpstr>MS Gothic</vt:lpstr>
      <vt:lpstr>宋体</vt:lpstr>
      <vt:lpstr>나눔바른고딕</vt:lpstr>
      <vt:lpstr>맑은 고딕</vt:lpstr>
      <vt:lpstr>바탕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821082600509</cp:lastModifiedBy>
  <cp:revision>8</cp:revision>
  <dcterms:created xsi:type="dcterms:W3CDTF">2006-08-16T00:00:00Z</dcterms:created>
  <dcterms:modified xsi:type="dcterms:W3CDTF">2021-02-23T06:05:22Z</dcterms:modified>
</cp:coreProperties>
</file>